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3" r:id="rId2"/>
    <p:sldId id="261" r:id="rId3"/>
    <p:sldId id="266" r:id="rId4"/>
    <p:sldId id="267" r:id="rId5"/>
    <p:sldId id="269" r:id="rId6"/>
    <p:sldId id="270" r:id="rId7"/>
    <p:sldId id="271" r:id="rId8"/>
    <p:sldId id="272" r:id="rId9"/>
    <p:sldId id="273" r:id="rId10"/>
    <p:sldId id="278" r:id="rId11"/>
    <p:sldId id="274" r:id="rId12"/>
    <p:sldId id="275" r:id="rId13"/>
    <p:sldId id="279" r:id="rId14"/>
    <p:sldId id="280" r:id="rId15"/>
    <p:sldId id="284" r:id="rId16"/>
    <p:sldId id="285" r:id="rId17"/>
    <p:sldId id="281" r:id="rId18"/>
    <p:sldId id="287" r:id="rId19"/>
    <p:sldId id="305" r:id="rId20"/>
    <p:sldId id="292" r:id="rId21"/>
    <p:sldId id="288" r:id="rId22"/>
    <p:sldId id="293" r:id="rId23"/>
    <p:sldId id="294" r:id="rId24"/>
    <p:sldId id="295" r:id="rId25"/>
    <p:sldId id="296" r:id="rId26"/>
    <p:sldId id="298" r:id="rId27"/>
    <p:sldId id="299" r:id="rId28"/>
    <p:sldId id="303" r:id="rId29"/>
    <p:sldId id="306" r:id="rId30"/>
    <p:sldId id="300" r:id="rId31"/>
    <p:sldId id="308" r:id="rId32"/>
    <p:sldId id="304" r:id="rId33"/>
    <p:sldId id="283" r:id="rId34"/>
    <p:sldId id="307" r:id="rId35"/>
    <p:sldId id="265"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4C4C4C"/>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09"/>
    <p:restoredTop sz="77228"/>
  </p:normalViewPr>
  <p:slideViewPr>
    <p:cSldViewPr snapToGrid="0" snapToObjects="1">
      <p:cViewPr>
        <p:scale>
          <a:sx n="100" d="100"/>
          <a:sy n="100" d="100"/>
        </p:scale>
        <p:origin x="2128" y="25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8997E0-D81A-7641-BFAC-FCF7B69E7F18}" type="doc">
      <dgm:prSet loTypeId="urn:microsoft.com/office/officeart/2005/8/layout/venn1" loCatId="" qsTypeId="urn:microsoft.com/office/officeart/2005/8/quickstyle/simple4" qsCatId="simple" csTypeId="urn:microsoft.com/office/officeart/2005/8/colors/accent1_2" csCatId="accent1" phldr="1"/>
      <dgm:spPr/>
    </dgm:pt>
    <dgm:pt modelId="{81938ECC-31F7-604E-89C6-838722410BE4}">
      <dgm:prSet phldrT="[Text]"/>
      <dgm:spPr>
        <a:scene3d>
          <a:camera prst="orthographicFront"/>
          <a:lightRig rig="threePt" dir="t"/>
        </a:scene3d>
        <a:sp3d>
          <a:bevelT prst="convex"/>
        </a:sp3d>
      </dgm:spPr>
      <dgm:t>
        <a:bodyPr/>
        <a:lstStyle/>
        <a:p>
          <a:r>
            <a:rPr lang="en-US" dirty="0" smtClean="0"/>
            <a:t>ACCESSIBLE DATA</a:t>
          </a:r>
          <a:endParaRPr lang="en-US" dirty="0"/>
        </a:p>
      </dgm:t>
    </dgm:pt>
    <dgm:pt modelId="{4A51BEBA-CD33-6E4E-90A0-2D97E342E13F}" type="parTrans" cxnId="{C1B24EEF-44DF-FD48-9CCD-AC32F8C6063D}">
      <dgm:prSet/>
      <dgm:spPr/>
      <dgm:t>
        <a:bodyPr/>
        <a:lstStyle/>
        <a:p>
          <a:endParaRPr lang="en-US"/>
        </a:p>
      </dgm:t>
    </dgm:pt>
    <dgm:pt modelId="{849281B7-CE93-1648-94E9-3B9583606232}" type="sibTrans" cxnId="{C1B24EEF-44DF-FD48-9CCD-AC32F8C6063D}">
      <dgm:prSet/>
      <dgm:spPr/>
      <dgm:t>
        <a:bodyPr/>
        <a:lstStyle/>
        <a:p>
          <a:endParaRPr lang="en-US"/>
        </a:p>
      </dgm:t>
    </dgm:pt>
    <dgm:pt modelId="{FBD2E1A6-97C9-D846-934F-8CA5ED8A0706}">
      <dgm:prSet phldrT="[Text]"/>
      <dgm:spPr>
        <a:scene3d>
          <a:camera prst="orthographicFront"/>
          <a:lightRig rig="threePt" dir="t"/>
        </a:scene3d>
        <a:sp3d>
          <a:bevelT prst="convex"/>
        </a:sp3d>
      </dgm:spPr>
      <dgm:t>
        <a:bodyPr/>
        <a:lstStyle/>
        <a:p>
          <a:r>
            <a:rPr lang="en-US" dirty="0" smtClean="0"/>
            <a:t>SIMPLE CALCULATION</a:t>
          </a:r>
          <a:endParaRPr lang="en-US" dirty="0"/>
        </a:p>
      </dgm:t>
    </dgm:pt>
    <dgm:pt modelId="{54AB4209-6CB0-D549-9BAC-B6FAD164367A}" type="parTrans" cxnId="{3A5BC4D4-2D55-C943-A65A-DDA96BB040D4}">
      <dgm:prSet/>
      <dgm:spPr/>
      <dgm:t>
        <a:bodyPr/>
        <a:lstStyle/>
        <a:p>
          <a:endParaRPr lang="en-US"/>
        </a:p>
      </dgm:t>
    </dgm:pt>
    <dgm:pt modelId="{C4B4DC66-2DFC-124A-8A14-E7AD8AA63607}" type="sibTrans" cxnId="{3A5BC4D4-2D55-C943-A65A-DDA96BB040D4}">
      <dgm:prSet/>
      <dgm:spPr/>
      <dgm:t>
        <a:bodyPr/>
        <a:lstStyle/>
        <a:p>
          <a:endParaRPr lang="en-US"/>
        </a:p>
      </dgm:t>
    </dgm:pt>
    <dgm:pt modelId="{4115B557-B767-324B-97B5-39706AC9549F}">
      <dgm:prSet phldrT="[Text]" custT="1"/>
      <dgm:spPr>
        <a:scene3d>
          <a:camera prst="orthographicFront"/>
          <a:lightRig rig="threePt" dir="t"/>
        </a:scene3d>
        <a:sp3d>
          <a:bevelT prst="convex"/>
        </a:sp3d>
      </dgm:spPr>
      <dgm:t>
        <a:bodyPr/>
        <a:lstStyle/>
        <a:p>
          <a:r>
            <a:rPr lang="en-US" sz="1300" dirty="0" smtClean="0"/>
            <a:t>EASY</a:t>
          </a:r>
          <a:r>
            <a:rPr lang="en-US" sz="1300" baseline="0" dirty="0" smtClean="0"/>
            <a:t> TO INTERPRET</a:t>
          </a:r>
          <a:endParaRPr lang="en-US" sz="1300" dirty="0"/>
        </a:p>
      </dgm:t>
    </dgm:pt>
    <dgm:pt modelId="{93FEA373-1FE4-214D-B1D0-30F8EEAB490D}" type="sibTrans" cxnId="{6407F2A6-AB9A-1142-89B0-DCD33E7462C9}">
      <dgm:prSet/>
      <dgm:spPr/>
      <dgm:t>
        <a:bodyPr/>
        <a:lstStyle/>
        <a:p>
          <a:endParaRPr lang="en-US"/>
        </a:p>
      </dgm:t>
    </dgm:pt>
    <dgm:pt modelId="{C6DC08B4-BDF8-6849-A8C5-9C24F7F3BD02}" type="parTrans" cxnId="{6407F2A6-AB9A-1142-89B0-DCD33E7462C9}">
      <dgm:prSet/>
      <dgm:spPr/>
      <dgm:t>
        <a:bodyPr/>
        <a:lstStyle/>
        <a:p>
          <a:endParaRPr lang="en-US"/>
        </a:p>
      </dgm:t>
    </dgm:pt>
    <dgm:pt modelId="{0712EE59-E9A9-C346-89B8-1E88A19DD51C}" type="pres">
      <dgm:prSet presAssocID="{6D8997E0-D81A-7641-BFAC-FCF7B69E7F18}" presName="compositeShape" presStyleCnt="0">
        <dgm:presLayoutVars>
          <dgm:chMax val="7"/>
          <dgm:dir/>
          <dgm:resizeHandles val="exact"/>
        </dgm:presLayoutVars>
      </dgm:prSet>
      <dgm:spPr/>
    </dgm:pt>
    <dgm:pt modelId="{55E93BF9-4F80-5545-AC12-FBDC4C6C2880}" type="pres">
      <dgm:prSet presAssocID="{4115B557-B767-324B-97B5-39706AC9549F}" presName="circ1" presStyleLbl="vennNode1" presStyleIdx="0" presStyleCnt="3"/>
      <dgm:spPr/>
      <dgm:t>
        <a:bodyPr/>
        <a:lstStyle/>
        <a:p>
          <a:endParaRPr lang="en-US"/>
        </a:p>
      </dgm:t>
    </dgm:pt>
    <dgm:pt modelId="{695BDE34-C969-6542-8BD9-5DE2D683551A}" type="pres">
      <dgm:prSet presAssocID="{4115B557-B767-324B-97B5-39706AC9549F}" presName="circ1Tx" presStyleLbl="revTx" presStyleIdx="0" presStyleCnt="0">
        <dgm:presLayoutVars>
          <dgm:chMax val="0"/>
          <dgm:chPref val="0"/>
          <dgm:bulletEnabled val="1"/>
        </dgm:presLayoutVars>
      </dgm:prSet>
      <dgm:spPr/>
      <dgm:t>
        <a:bodyPr/>
        <a:lstStyle/>
        <a:p>
          <a:endParaRPr lang="en-US"/>
        </a:p>
      </dgm:t>
    </dgm:pt>
    <dgm:pt modelId="{D31A1AFE-D3AC-C543-BB51-D1F45565B7C8}" type="pres">
      <dgm:prSet presAssocID="{81938ECC-31F7-604E-89C6-838722410BE4}" presName="circ2" presStyleLbl="vennNode1" presStyleIdx="1" presStyleCnt="3"/>
      <dgm:spPr/>
      <dgm:t>
        <a:bodyPr/>
        <a:lstStyle/>
        <a:p>
          <a:endParaRPr lang="en-US"/>
        </a:p>
      </dgm:t>
    </dgm:pt>
    <dgm:pt modelId="{11AF897A-B897-0845-9D4C-39C788A9A715}" type="pres">
      <dgm:prSet presAssocID="{81938ECC-31F7-604E-89C6-838722410BE4}" presName="circ2Tx" presStyleLbl="revTx" presStyleIdx="0" presStyleCnt="0">
        <dgm:presLayoutVars>
          <dgm:chMax val="0"/>
          <dgm:chPref val="0"/>
          <dgm:bulletEnabled val="1"/>
        </dgm:presLayoutVars>
      </dgm:prSet>
      <dgm:spPr/>
      <dgm:t>
        <a:bodyPr/>
        <a:lstStyle/>
        <a:p>
          <a:endParaRPr lang="en-US"/>
        </a:p>
      </dgm:t>
    </dgm:pt>
    <dgm:pt modelId="{71E18288-37B9-5446-B43C-B4DD5D29B849}" type="pres">
      <dgm:prSet presAssocID="{FBD2E1A6-97C9-D846-934F-8CA5ED8A0706}" presName="circ3" presStyleLbl="vennNode1" presStyleIdx="2" presStyleCnt="3"/>
      <dgm:spPr/>
      <dgm:t>
        <a:bodyPr/>
        <a:lstStyle/>
        <a:p>
          <a:endParaRPr lang="en-US"/>
        </a:p>
      </dgm:t>
    </dgm:pt>
    <dgm:pt modelId="{1393E953-FE59-B844-B77F-8E672B457472}" type="pres">
      <dgm:prSet presAssocID="{FBD2E1A6-97C9-D846-934F-8CA5ED8A0706}" presName="circ3Tx" presStyleLbl="revTx" presStyleIdx="0" presStyleCnt="0">
        <dgm:presLayoutVars>
          <dgm:chMax val="0"/>
          <dgm:chPref val="0"/>
          <dgm:bulletEnabled val="1"/>
        </dgm:presLayoutVars>
      </dgm:prSet>
      <dgm:spPr/>
      <dgm:t>
        <a:bodyPr/>
        <a:lstStyle/>
        <a:p>
          <a:endParaRPr lang="en-US"/>
        </a:p>
      </dgm:t>
    </dgm:pt>
  </dgm:ptLst>
  <dgm:cxnLst>
    <dgm:cxn modelId="{B2CC2780-DCDE-D64A-848C-7B2A9D7BAD98}" type="presOf" srcId="{FBD2E1A6-97C9-D846-934F-8CA5ED8A0706}" destId="{1393E953-FE59-B844-B77F-8E672B457472}" srcOrd="1" destOrd="0" presId="urn:microsoft.com/office/officeart/2005/8/layout/venn1"/>
    <dgm:cxn modelId="{3951AA58-1210-C043-B85F-9EA6EF667841}" type="presOf" srcId="{81938ECC-31F7-604E-89C6-838722410BE4}" destId="{11AF897A-B897-0845-9D4C-39C788A9A715}" srcOrd="1" destOrd="0" presId="urn:microsoft.com/office/officeart/2005/8/layout/venn1"/>
    <dgm:cxn modelId="{2F7D168F-2066-F543-B95D-64E174CD2C18}" type="presOf" srcId="{4115B557-B767-324B-97B5-39706AC9549F}" destId="{695BDE34-C969-6542-8BD9-5DE2D683551A}" srcOrd="1" destOrd="0" presId="urn:microsoft.com/office/officeart/2005/8/layout/venn1"/>
    <dgm:cxn modelId="{BFBAE9E8-A104-4646-B420-28A109DA83F5}" type="presOf" srcId="{6D8997E0-D81A-7641-BFAC-FCF7B69E7F18}" destId="{0712EE59-E9A9-C346-89B8-1E88A19DD51C}" srcOrd="0" destOrd="0" presId="urn:microsoft.com/office/officeart/2005/8/layout/venn1"/>
    <dgm:cxn modelId="{4E377284-F29E-804A-B778-C46888FE5EDB}" type="presOf" srcId="{FBD2E1A6-97C9-D846-934F-8CA5ED8A0706}" destId="{71E18288-37B9-5446-B43C-B4DD5D29B849}" srcOrd="0" destOrd="0" presId="urn:microsoft.com/office/officeart/2005/8/layout/venn1"/>
    <dgm:cxn modelId="{3A5BC4D4-2D55-C943-A65A-DDA96BB040D4}" srcId="{6D8997E0-D81A-7641-BFAC-FCF7B69E7F18}" destId="{FBD2E1A6-97C9-D846-934F-8CA5ED8A0706}" srcOrd="2" destOrd="0" parTransId="{54AB4209-6CB0-D549-9BAC-B6FAD164367A}" sibTransId="{C4B4DC66-2DFC-124A-8A14-E7AD8AA63607}"/>
    <dgm:cxn modelId="{C1B24EEF-44DF-FD48-9CCD-AC32F8C6063D}" srcId="{6D8997E0-D81A-7641-BFAC-FCF7B69E7F18}" destId="{81938ECC-31F7-604E-89C6-838722410BE4}" srcOrd="1" destOrd="0" parTransId="{4A51BEBA-CD33-6E4E-90A0-2D97E342E13F}" sibTransId="{849281B7-CE93-1648-94E9-3B9583606232}"/>
    <dgm:cxn modelId="{530471FF-21F0-C744-B5FF-6CD07A43E25C}" type="presOf" srcId="{81938ECC-31F7-604E-89C6-838722410BE4}" destId="{D31A1AFE-D3AC-C543-BB51-D1F45565B7C8}" srcOrd="0" destOrd="0" presId="urn:microsoft.com/office/officeart/2005/8/layout/venn1"/>
    <dgm:cxn modelId="{7D401220-60ED-2740-B9C3-1C6ADE327748}" type="presOf" srcId="{4115B557-B767-324B-97B5-39706AC9549F}" destId="{55E93BF9-4F80-5545-AC12-FBDC4C6C2880}" srcOrd="0" destOrd="0" presId="urn:microsoft.com/office/officeart/2005/8/layout/venn1"/>
    <dgm:cxn modelId="{6407F2A6-AB9A-1142-89B0-DCD33E7462C9}" srcId="{6D8997E0-D81A-7641-BFAC-FCF7B69E7F18}" destId="{4115B557-B767-324B-97B5-39706AC9549F}" srcOrd="0" destOrd="0" parTransId="{C6DC08B4-BDF8-6849-A8C5-9C24F7F3BD02}" sibTransId="{93FEA373-1FE4-214D-B1D0-30F8EEAB490D}"/>
    <dgm:cxn modelId="{82E89981-E2C5-4B4B-903F-BECF2A10C61A}" type="presParOf" srcId="{0712EE59-E9A9-C346-89B8-1E88A19DD51C}" destId="{55E93BF9-4F80-5545-AC12-FBDC4C6C2880}" srcOrd="0" destOrd="0" presId="urn:microsoft.com/office/officeart/2005/8/layout/venn1"/>
    <dgm:cxn modelId="{D2FFFFAD-3786-934F-8E56-5E687313AE07}" type="presParOf" srcId="{0712EE59-E9A9-C346-89B8-1E88A19DD51C}" destId="{695BDE34-C969-6542-8BD9-5DE2D683551A}" srcOrd="1" destOrd="0" presId="urn:microsoft.com/office/officeart/2005/8/layout/venn1"/>
    <dgm:cxn modelId="{9B9ED46D-CC72-0541-BFF0-2BEEB2AE0448}" type="presParOf" srcId="{0712EE59-E9A9-C346-89B8-1E88A19DD51C}" destId="{D31A1AFE-D3AC-C543-BB51-D1F45565B7C8}" srcOrd="2" destOrd="0" presId="urn:microsoft.com/office/officeart/2005/8/layout/venn1"/>
    <dgm:cxn modelId="{A0A11137-5BBD-8448-A854-9090E44E83D6}" type="presParOf" srcId="{0712EE59-E9A9-C346-89B8-1E88A19DD51C}" destId="{11AF897A-B897-0845-9D4C-39C788A9A715}" srcOrd="3" destOrd="0" presId="urn:microsoft.com/office/officeart/2005/8/layout/venn1"/>
    <dgm:cxn modelId="{D0DD21EF-6B25-6C45-8CA7-8EB2DFCEE033}" type="presParOf" srcId="{0712EE59-E9A9-C346-89B8-1E88A19DD51C}" destId="{71E18288-37B9-5446-B43C-B4DD5D29B849}" srcOrd="4" destOrd="0" presId="urn:microsoft.com/office/officeart/2005/8/layout/venn1"/>
    <dgm:cxn modelId="{AFACF6D8-F681-7F47-91E3-CAF5B1A530A8}" type="presParOf" srcId="{0712EE59-E9A9-C346-89B8-1E88A19DD51C}" destId="{1393E953-FE59-B844-B77F-8E672B45747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93BF9-4F80-5545-AC12-FBDC4C6C2880}">
      <dsp:nvSpPr>
        <dsp:cNvPr id="0" name=""/>
        <dsp:cNvSpPr/>
      </dsp:nvSpPr>
      <dsp:spPr>
        <a:xfrm>
          <a:off x="780732" y="35202"/>
          <a:ext cx="1689735" cy="1689735"/>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scene3d>
          <a:camera prst="orthographicFront"/>
          <a:lightRig rig="threePt" dir="t"/>
        </a:scene3d>
        <a:sp3d>
          <a:bevelT prst="convex"/>
        </a:sp3d>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smtClean="0"/>
            <a:t>EASY</a:t>
          </a:r>
          <a:r>
            <a:rPr lang="en-US" sz="1300" kern="1200" baseline="0" dirty="0" smtClean="0"/>
            <a:t> TO INTERPRET</a:t>
          </a:r>
          <a:endParaRPr lang="en-US" sz="1300" kern="1200" dirty="0"/>
        </a:p>
      </dsp:txBody>
      <dsp:txXfrm>
        <a:off x="1006030" y="330906"/>
        <a:ext cx="1239139" cy="760380"/>
      </dsp:txXfrm>
    </dsp:sp>
    <dsp:sp modelId="{D31A1AFE-D3AC-C543-BB51-D1F45565B7C8}">
      <dsp:nvSpPr>
        <dsp:cNvPr id="0" name=""/>
        <dsp:cNvSpPr/>
      </dsp:nvSpPr>
      <dsp:spPr>
        <a:xfrm>
          <a:off x="1390445" y="1091287"/>
          <a:ext cx="1689735" cy="1689735"/>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scene3d>
          <a:camera prst="orthographicFront"/>
          <a:lightRig rig="threePt" dir="t"/>
        </a:scene3d>
        <a:sp3d>
          <a:bevelT prst="convex"/>
        </a:sp3d>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smtClean="0"/>
            <a:t>ACCESSIBLE DATA</a:t>
          </a:r>
          <a:endParaRPr lang="en-US" sz="1100" kern="1200" dirty="0"/>
        </a:p>
      </dsp:txBody>
      <dsp:txXfrm>
        <a:off x="1907222" y="1527802"/>
        <a:ext cx="1013841" cy="929354"/>
      </dsp:txXfrm>
    </dsp:sp>
    <dsp:sp modelId="{71E18288-37B9-5446-B43C-B4DD5D29B849}">
      <dsp:nvSpPr>
        <dsp:cNvPr id="0" name=""/>
        <dsp:cNvSpPr/>
      </dsp:nvSpPr>
      <dsp:spPr>
        <a:xfrm>
          <a:off x="171019" y="1091287"/>
          <a:ext cx="1689735" cy="1689735"/>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a:scene3d>
          <a:camera prst="orthographicFront"/>
          <a:lightRig rig="threePt" dir="t"/>
        </a:scene3d>
        <a:sp3d>
          <a:bevelT prst="convex"/>
        </a:sp3d>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kern="1200" dirty="0" smtClean="0"/>
            <a:t>SIMPLE CALCULATION</a:t>
          </a:r>
          <a:endParaRPr lang="en-US" sz="1100" kern="1200" dirty="0"/>
        </a:p>
      </dsp:txBody>
      <dsp:txXfrm>
        <a:off x="330136" y="1527802"/>
        <a:ext cx="1013841" cy="92935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C47ED-6287-EF45-8053-DE0ADCCAEA84}" type="datetimeFigureOut">
              <a:rPr lang="en-US" smtClean="0"/>
              <a:t>5/2/17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4C6CA-741E-9C43-9B94-68427637DA4A}" type="slidenum">
              <a:rPr lang="en-US" smtClean="0"/>
              <a:t>‹#›</a:t>
            </a:fld>
            <a:endParaRPr lang="en-US"/>
          </a:p>
        </p:txBody>
      </p:sp>
    </p:spTree>
    <p:extLst>
      <p:ext uri="{BB962C8B-B14F-4D97-AF65-F5344CB8AC3E}">
        <p14:creationId xmlns:p14="http://schemas.microsoft.com/office/powerpoint/2010/main" val="34500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a:t>
            </a:r>
            <a:r>
              <a:rPr lang="en-US" baseline="0" dirty="0" smtClean="0"/>
              <a:t> Problem. Solution. Overview of the App</a:t>
            </a:r>
          </a:p>
          <a:p>
            <a:r>
              <a:rPr lang="en-US" baseline="0" dirty="0" smtClean="0"/>
              <a:t>Conclusion --- Conclusion, References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a:t>
            </a:fld>
            <a:endParaRPr lang="en-US"/>
          </a:p>
        </p:txBody>
      </p:sp>
    </p:spTree>
    <p:extLst>
      <p:ext uri="{BB962C8B-B14F-4D97-AF65-F5344CB8AC3E}">
        <p14:creationId xmlns:p14="http://schemas.microsoft.com/office/powerpoint/2010/main" val="145851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Averaged</a:t>
            </a:r>
            <a:r>
              <a:rPr lang="en-US" baseline="0" dirty="0" smtClean="0"/>
              <a:t> from 1 per second to 1 per minute</a:t>
            </a:r>
          </a:p>
          <a:p>
            <a:r>
              <a:rPr lang="en-US" baseline="0" dirty="0" smtClean="0"/>
              <a:t>Input Data after cleaning the raw data </a:t>
            </a:r>
          </a:p>
          <a:p>
            <a:r>
              <a:rPr lang="en-US" baseline="0" dirty="0" smtClean="0"/>
              <a:t>overview</a:t>
            </a:r>
            <a:r>
              <a:rPr lang="is-IS" baseline="0" dirty="0" smtClean="0"/>
              <a:t>… HOW THIS WILL BE USED AND WHAT WILL done to this data</a:t>
            </a:r>
          </a:p>
          <a:p>
            <a:endParaRPr lang="is-IS" baseline="0" dirty="0" smtClean="0"/>
          </a:p>
          <a:p>
            <a:r>
              <a:rPr lang="en-US" dirty="0" smtClean="0"/>
              <a:t>1. Incorporated to SQL for a structured approach to retrieve data</a:t>
            </a:r>
          </a:p>
          <a:p>
            <a:r>
              <a:rPr lang="en-US" dirty="0" smtClean="0"/>
              <a:t>2. Aggregation of data to find key points of interest.. Each study had it’s own stats file with this data</a:t>
            </a:r>
          </a:p>
          <a:p>
            <a:r>
              <a:rPr lang="en-US" dirty="0" smtClean="0"/>
              <a:t>3. Files count over 500 had to be cleaned and grouped </a:t>
            </a:r>
          </a:p>
          <a:p>
            <a:r>
              <a:rPr lang="en-US" dirty="0" smtClean="0"/>
              <a:t>4. Available for download at participant level</a:t>
            </a: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12</a:t>
            </a:fld>
            <a:endParaRPr lang="en-US"/>
          </a:p>
        </p:txBody>
      </p:sp>
    </p:spTree>
    <p:extLst>
      <p:ext uri="{BB962C8B-B14F-4D97-AF65-F5344CB8AC3E}">
        <p14:creationId xmlns:p14="http://schemas.microsoft.com/office/powerpoint/2010/main" val="16578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13</a:t>
            </a:fld>
            <a:endParaRPr lang="en-US"/>
          </a:p>
        </p:txBody>
      </p:sp>
    </p:spTree>
    <p:extLst>
      <p:ext uri="{BB962C8B-B14F-4D97-AF65-F5344CB8AC3E}">
        <p14:creationId xmlns:p14="http://schemas.microsoft.com/office/powerpoint/2010/main" val="145013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STRUCTURE </a:t>
            </a:r>
          </a:p>
          <a:p>
            <a:pPr marL="228600" indent="-228600">
              <a:buAutoNum type="arabicPeriod"/>
            </a:pPr>
            <a:r>
              <a:rPr lang="en-US" baseline="0" dirty="0" smtClean="0"/>
              <a:t>Show relationships – Multi level views</a:t>
            </a:r>
          </a:p>
          <a:p>
            <a:pPr marL="228600" indent="-228600">
              <a:buAutoNum type="arabicPeriod"/>
            </a:pPr>
            <a:r>
              <a:rPr lang="en-US" baseline="0" dirty="0" smtClean="0"/>
              <a:t>Provide Grouping of Data – Doesn’t mean everything should be at one place; group based on relationships, group based on metrics. ( </a:t>
            </a:r>
            <a:r>
              <a:rPr lang="en-US" b="1" baseline="0" dirty="0" smtClean="0"/>
              <a:t>In our case Research Logic</a:t>
            </a:r>
            <a:r>
              <a:rPr lang="en-US" baseline="0" dirty="0" smtClean="0"/>
              <a:t>)</a:t>
            </a:r>
          </a:p>
          <a:p>
            <a:pPr marL="0" indent="0">
              <a:buNone/>
            </a:pPr>
            <a:endParaRPr lang="en-US" baseline="0" dirty="0" smtClean="0"/>
          </a:p>
          <a:p>
            <a:pPr marL="0" indent="0">
              <a:buNone/>
            </a:pPr>
            <a:r>
              <a:rPr lang="en-US" baseline="0" dirty="0" smtClean="0"/>
              <a:t>KEY CONSIDERATIONS</a:t>
            </a:r>
          </a:p>
          <a:p>
            <a:pPr marL="0" indent="0">
              <a:buNone/>
            </a:pPr>
            <a:r>
              <a:rPr lang="en-US" baseline="0" dirty="0" smtClean="0"/>
              <a:t>Timeliness ---- relevant data </a:t>
            </a:r>
            <a:r>
              <a:rPr lang="en-US" b="1" baseline="0" dirty="0" smtClean="0"/>
              <a:t>which is useful</a:t>
            </a:r>
          </a:p>
          <a:p>
            <a:pPr marL="0" indent="0">
              <a:buNone/>
            </a:pPr>
            <a:r>
              <a:rPr lang="en-US" baseline="0" dirty="0" smtClean="0"/>
              <a:t>UI – aesthetically pleasing, rich graphs, new technologies</a:t>
            </a:r>
          </a:p>
          <a:p>
            <a:pPr marL="0" indent="0">
              <a:buNone/>
            </a:pPr>
            <a:r>
              <a:rPr lang="en-US" baseline="0" dirty="0" smtClean="0"/>
              <a:t>Interactivity – Allow user actions ( download, view individual data, add / delete user)</a:t>
            </a:r>
          </a:p>
          <a:p>
            <a:pPr marL="0" indent="0">
              <a:buNone/>
            </a:pPr>
            <a:r>
              <a:rPr lang="en-US" baseline="0" dirty="0" smtClean="0"/>
              <a:t>Intensiveness – small data makes no sense, large sampling means better way to show trends and changes</a:t>
            </a:r>
          </a:p>
          <a:p>
            <a:pPr marL="0" indent="0">
              <a:buNone/>
            </a:pPr>
            <a:r>
              <a:rPr lang="en-US" baseline="0" dirty="0" smtClean="0"/>
              <a:t/>
            </a:r>
            <a:br>
              <a:rPr lang="en-US" baseline="0" dirty="0" smtClean="0"/>
            </a:br>
            <a:endParaRPr lang="en-US" baseline="0" dirty="0" smtClean="0"/>
          </a:p>
        </p:txBody>
      </p:sp>
      <p:sp>
        <p:nvSpPr>
          <p:cNvPr id="4" name="Slide Number Placeholder 3"/>
          <p:cNvSpPr>
            <a:spLocks noGrp="1"/>
          </p:cNvSpPr>
          <p:nvPr>
            <p:ph type="sldNum" sz="quarter" idx="10"/>
          </p:nvPr>
        </p:nvSpPr>
        <p:spPr/>
        <p:txBody>
          <a:bodyPr/>
          <a:lstStyle/>
          <a:p>
            <a:fld id="{77C4C6CA-741E-9C43-9B94-68427637DA4A}" type="slidenum">
              <a:rPr lang="en-US" smtClean="0"/>
              <a:t>14</a:t>
            </a:fld>
            <a:endParaRPr lang="en-US"/>
          </a:p>
        </p:txBody>
      </p:sp>
    </p:spTree>
    <p:extLst>
      <p:ext uri="{BB962C8B-B14F-4D97-AF65-F5344CB8AC3E}">
        <p14:creationId xmlns:p14="http://schemas.microsoft.com/office/powerpoint/2010/main" val="61951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START OFF WITH A SIMPLE DIFFERENCE BETWEEN WEBSITE</a:t>
            </a:r>
            <a:r>
              <a:rPr lang="en-US" baseline="0" dirty="0" smtClean="0"/>
              <a:t> AND WEBAPP – Website is a single static html page, web app has 3 components (BE, FE, DB)</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GENERAL WEB APP DEVELOPMENT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PROCESS</a:t>
            </a:r>
          </a:p>
          <a:p>
            <a:pPr lvl="1"/>
            <a:r>
              <a:rPr lang="en-US" sz="1200" kern="1200" dirty="0" smtClean="0">
                <a:solidFill>
                  <a:schemeClr val="tx1"/>
                </a:solidFill>
                <a:effectLst/>
                <a:latin typeface="+mn-lt"/>
                <a:ea typeface="+mn-ea"/>
                <a:cs typeface="+mn-cs"/>
              </a:rPr>
              <a:t>Application Download </a:t>
            </a:r>
          </a:p>
          <a:p>
            <a:pPr lvl="1"/>
            <a:r>
              <a:rPr lang="en-US" sz="1200" kern="1200" dirty="0" smtClean="0">
                <a:solidFill>
                  <a:schemeClr val="tx1"/>
                </a:solidFill>
                <a:effectLst/>
                <a:latin typeface="+mn-lt"/>
                <a:ea typeface="+mn-ea"/>
                <a:cs typeface="+mn-cs"/>
              </a:rPr>
              <a:t>	Mobile code (JavaScript, HTML, Applets, Flash) download to the client (web browser) </a:t>
            </a:r>
          </a:p>
          <a:p>
            <a:pPr lvl="1"/>
            <a:r>
              <a:rPr lang="en-US" sz="1200" kern="1200" dirty="0" smtClean="0">
                <a:solidFill>
                  <a:schemeClr val="tx1"/>
                </a:solidFill>
                <a:effectLst/>
                <a:latin typeface="+mn-lt"/>
                <a:ea typeface="+mn-ea"/>
                <a:cs typeface="+mn-cs"/>
              </a:rPr>
              <a:t>Presentation Flow </a:t>
            </a:r>
          </a:p>
          <a:p>
            <a:pPr lvl="1"/>
            <a:r>
              <a:rPr lang="en-US" sz="1200" kern="1200" dirty="0" smtClean="0">
                <a:solidFill>
                  <a:schemeClr val="tx1"/>
                </a:solidFill>
                <a:effectLst/>
                <a:latin typeface="+mn-lt"/>
                <a:ea typeface="+mn-ea"/>
                <a:cs typeface="+mn-cs"/>
              </a:rPr>
              <a:t>	Dynamic visual rendering of the UI (screen changes, new screens,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in response to user input and data state changes </a:t>
            </a:r>
          </a:p>
          <a:p>
            <a:pPr lvl="1"/>
            <a:r>
              <a:rPr lang="en-US" sz="1200" kern="1200" dirty="0" smtClean="0">
                <a:solidFill>
                  <a:schemeClr val="tx1"/>
                </a:solidFill>
                <a:effectLst/>
                <a:latin typeface="+mn-lt"/>
                <a:ea typeface="+mn-ea"/>
                <a:cs typeface="+mn-cs"/>
              </a:rPr>
              <a:t>Data Interchange </a:t>
            </a:r>
          </a:p>
          <a:p>
            <a:pPr lvl="1"/>
            <a:r>
              <a:rPr lang="en-US" sz="1200" kern="1200" dirty="0" smtClean="0">
                <a:solidFill>
                  <a:schemeClr val="tx1"/>
                </a:solidFill>
                <a:effectLst/>
                <a:latin typeface="+mn-lt"/>
                <a:ea typeface="+mn-ea"/>
                <a:cs typeface="+mn-cs"/>
              </a:rPr>
              <a:t>	The exchange of data between two software components or tiers (GET POST DELETE)</a:t>
            </a:r>
          </a:p>
          <a:p>
            <a:endParaRPr lang="en-US" baseline="0" dirty="0" smtClean="0"/>
          </a:p>
          <a:p>
            <a:r>
              <a:rPr lang="en-US" dirty="0" smtClean="0"/>
              <a:t>EXPLAIN</a:t>
            </a:r>
            <a:r>
              <a:rPr lang="en-US" baseline="0" dirty="0" smtClean="0"/>
              <a:t> THE ARCHITECTURE OF MTD, </a:t>
            </a:r>
          </a:p>
          <a:p>
            <a:r>
              <a:rPr lang="en-US" baseline="0" dirty="0" smtClean="0"/>
              <a:t>Tech Stack Reasoning </a:t>
            </a:r>
          </a:p>
          <a:p>
            <a:r>
              <a:rPr lang="en-US" baseline="0" dirty="0" smtClean="0"/>
              <a:t>	PHP over 82% of programmers use it for web apps</a:t>
            </a:r>
          </a:p>
          <a:p>
            <a:r>
              <a:rPr lang="en-US" baseline="0" dirty="0" smtClean="0"/>
              <a:t>	AngularJS is the most popular JS framework over the last couple </a:t>
            </a:r>
            <a:r>
              <a:rPr lang="en-US" baseline="0" dirty="0" smtClean="0"/>
              <a:t>of </a:t>
            </a:r>
            <a:r>
              <a:rPr lang="en-US" baseline="0" dirty="0" smtClean="0"/>
              <a:t>years</a:t>
            </a:r>
          </a:p>
          <a:p>
            <a:r>
              <a:rPr lang="en-US" baseline="0" dirty="0" smtClean="0"/>
              <a:t>	( include Highcharts.js) </a:t>
            </a:r>
          </a:p>
        </p:txBody>
      </p:sp>
      <p:sp>
        <p:nvSpPr>
          <p:cNvPr id="4" name="Slide Number Placeholder 3"/>
          <p:cNvSpPr>
            <a:spLocks noGrp="1"/>
          </p:cNvSpPr>
          <p:nvPr>
            <p:ph type="sldNum" sz="quarter" idx="10"/>
          </p:nvPr>
        </p:nvSpPr>
        <p:spPr/>
        <p:txBody>
          <a:bodyPr/>
          <a:lstStyle/>
          <a:p>
            <a:fld id="{77C4C6CA-741E-9C43-9B94-68427637DA4A}" type="slidenum">
              <a:rPr lang="en-US" smtClean="0"/>
              <a:t>15</a:t>
            </a:fld>
            <a:endParaRPr lang="en-US"/>
          </a:p>
        </p:txBody>
      </p:sp>
    </p:spTree>
    <p:extLst>
      <p:ext uri="{BB962C8B-B14F-4D97-AF65-F5344CB8AC3E}">
        <p14:creationId xmlns:p14="http://schemas.microsoft.com/office/powerpoint/2010/main" val="108512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INDUSTRY STANDARD</a:t>
            </a:r>
          </a:p>
          <a:p>
            <a:pPr marL="228600" indent="-228600">
              <a:buAutoNum type="arabicPeriod"/>
            </a:pPr>
            <a:r>
              <a:rPr lang="en-US" dirty="0" smtClean="0"/>
              <a:t>user interface changes </a:t>
            </a:r>
            <a:r>
              <a:rPr lang="en-US" dirty="0" smtClean="0"/>
              <a:t>are completely separated </a:t>
            </a:r>
            <a:r>
              <a:rPr lang="en-US" dirty="0" smtClean="0"/>
              <a:t>from business logic. </a:t>
            </a:r>
          </a:p>
          <a:p>
            <a:pPr marL="228600" indent="-228600">
              <a:buAutoNum type="arabicPeriod"/>
            </a:pPr>
            <a:r>
              <a:rPr lang="en-US" b="1" dirty="0" smtClean="0"/>
              <a:t>Easier maintenance and</a:t>
            </a:r>
            <a:r>
              <a:rPr lang="en-US" b="1" baseline="0" dirty="0" smtClean="0"/>
              <a:t> testing of code made possible</a:t>
            </a:r>
            <a:r>
              <a:rPr lang="en-US" b="1" dirty="0" smtClean="0"/>
              <a:t>. </a:t>
            </a:r>
          </a:p>
          <a:p>
            <a:pPr marL="228600" indent="-228600">
              <a:buAutoNum type="arabicPeriod"/>
            </a:pPr>
            <a:r>
              <a:rPr lang="en-US" b="1" dirty="0" smtClean="0"/>
              <a:t>Secure as the UI pages will not be having the backend table structures/ other logic involved.</a:t>
            </a:r>
          </a:p>
          <a:p>
            <a:pPr marL="228600" indent="-228600">
              <a:buAutoNum type="arabicPeriod"/>
            </a:pPr>
            <a:r>
              <a:rPr lang="en-US" dirty="0" smtClean="0"/>
              <a:t>Modular and robust design features as a result, provides extensibility and abstraction</a:t>
            </a:r>
            <a:r>
              <a:rPr lang="en-US" baseline="0" dirty="0" smtClean="0"/>
              <a:t> support</a:t>
            </a:r>
            <a:endParaRPr lang="en-US" dirty="0" smtClean="0"/>
          </a:p>
          <a:p>
            <a:endParaRPr lang="en-US" dirty="0" smtClean="0"/>
          </a:p>
          <a:p>
            <a:r>
              <a:rPr lang="en-US" dirty="0" smtClean="0"/>
              <a:t>Explain the difference between conventional 1 way binding and this kind of 2 way binding MV *</a:t>
            </a:r>
          </a:p>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data binding</a:t>
            </a:r>
            <a:r>
              <a:rPr lang="en-US" sz="1200" b="0" i="0" kern="1200" dirty="0" smtClean="0">
                <a:solidFill>
                  <a:schemeClr val="tx1"/>
                </a:solidFill>
                <a:effectLst/>
                <a:latin typeface="+mn-lt"/>
                <a:ea typeface="+mn-ea"/>
                <a:cs typeface="+mn-cs"/>
              </a:rPr>
              <a:t> is the data synchronization processes that work between the model and view components.</a:t>
            </a:r>
          </a:p>
          <a:p>
            <a:r>
              <a:rPr lang="en-US" sz="1200" b="0" i="0" kern="1200" dirty="0" smtClean="0">
                <a:solidFill>
                  <a:schemeClr val="tx1"/>
                </a:solidFill>
                <a:effectLst/>
                <a:latin typeface="+mn-lt"/>
                <a:ea typeface="+mn-ea"/>
                <a:cs typeface="+mn-cs"/>
              </a:rPr>
              <a:t>In </a:t>
            </a:r>
            <a:r>
              <a:rPr lang="en-US" sz="1200" b="1" i="0" kern="1200" dirty="0" smtClean="0">
                <a:solidFill>
                  <a:schemeClr val="tx1"/>
                </a:solidFill>
                <a:effectLst/>
                <a:latin typeface="+mn-lt"/>
                <a:ea typeface="+mn-ea"/>
                <a:cs typeface="+mn-cs"/>
              </a:rPr>
              <a:t>One-Way</a:t>
            </a:r>
            <a:r>
              <a:rPr lang="en-US" sz="1200" b="0" i="0" kern="1200" dirty="0" smtClean="0">
                <a:solidFill>
                  <a:schemeClr val="tx1"/>
                </a:solidFill>
                <a:effectLst/>
                <a:latin typeface="+mn-lt"/>
                <a:ea typeface="+mn-ea"/>
                <a:cs typeface="+mn-cs"/>
              </a:rPr>
              <a:t> data binding, view (UI part) not updates automatically when data model changed and we need to write custom code to make it updated every time. Its not a synchronization processes </a:t>
            </a:r>
          </a:p>
          <a:p>
            <a:r>
              <a:rPr lang="en-US" sz="1200" b="0" i="0" kern="1200" dirty="0" smtClean="0">
                <a:solidFill>
                  <a:schemeClr val="tx1"/>
                </a:solidFill>
                <a:effectLst/>
                <a:latin typeface="+mn-lt"/>
                <a:ea typeface="+mn-ea"/>
                <a:cs typeface="+mn-cs"/>
              </a:rPr>
              <a:t>In </a:t>
            </a:r>
            <a:r>
              <a:rPr lang="en-US" sz="1200" b="1" i="0" kern="1200" dirty="0" smtClean="0">
                <a:solidFill>
                  <a:schemeClr val="tx1"/>
                </a:solidFill>
                <a:effectLst/>
                <a:latin typeface="+mn-lt"/>
                <a:ea typeface="+mn-ea"/>
                <a:cs typeface="+mn-cs"/>
              </a:rPr>
              <a:t>Two-way</a:t>
            </a:r>
            <a:r>
              <a:rPr lang="en-US" sz="1200" b="0" i="0" kern="1200" dirty="0" smtClean="0">
                <a:solidFill>
                  <a:schemeClr val="tx1"/>
                </a:solidFill>
                <a:effectLst/>
                <a:latin typeface="+mn-lt"/>
                <a:ea typeface="+mn-ea"/>
                <a:cs typeface="+mn-cs"/>
              </a:rPr>
              <a:t> data binding, view (UI part) updates automatically when data model changed. Its synchronization processes.</a:t>
            </a:r>
            <a:r>
              <a:rPr lang="en-US" sz="1200" b="0" i="0" kern="1200" baseline="0" dirty="0" smtClean="0">
                <a:solidFill>
                  <a:schemeClr val="tx1"/>
                </a:solidFill>
                <a:effectLst/>
                <a:latin typeface="+mn-lt"/>
                <a:ea typeface="+mn-ea"/>
                <a:cs typeface="+mn-cs"/>
              </a:rPr>
              <a:t> </a:t>
            </a:r>
            <a:r>
              <a:rPr lang="en-US" sz="1200" b="1" i="0" kern="1200" baseline="0" dirty="0" smtClean="0">
                <a:solidFill>
                  <a:schemeClr val="tx1"/>
                </a:solidFill>
                <a:effectLst/>
                <a:latin typeface="+mn-lt"/>
                <a:ea typeface="+mn-ea"/>
                <a:cs typeface="+mn-cs"/>
              </a:rPr>
              <a:t>Model is a single source of </a:t>
            </a:r>
            <a:r>
              <a:rPr lang="en-US" sz="1200" b="1" i="0" kern="1200" baseline="0" dirty="0" smtClean="0">
                <a:solidFill>
                  <a:schemeClr val="tx1"/>
                </a:solidFill>
                <a:effectLst/>
                <a:latin typeface="+mn-lt"/>
                <a:ea typeface="+mn-ea"/>
                <a:cs typeface="+mn-cs"/>
              </a:rPr>
              <a:t>truth. Makes the web front very powerful.</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77C4C6CA-741E-9C43-9B94-68427637DA4A}" type="slidenum">
              <a:rPr lang="en-US" smtClean="0"/>
              <a:t>16</a:t>
            </a:fld>
            <a:endParaRPr lang="en-US"/>
          </a:p>
        </p:txBody>
      </p:sp>
    </p:spTree>
    <p:extLst>
      <p:ext uri="{BB962C8B-B14F-4D97-AF65-F5344CB8AC3E}">
        <p14:creationId xmlns:p14="http://schemas.microsoft.com/office/powerpoint/2010/main" val="2936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Module level system arch --- </a:t>
            </a:r>
          </a:p>
          <a:p>
            <a:r>
              <a:rPr lang="en-US" dirty="0" smtClean="0"/>
              <a:t>	Talk how you split up everything into different</a:t>
            </a:r>
            <a:r>
              <a:rPr lang="en-US" baseline="0" dirty="0" smtClean="0"/>
              <a:t> modules from the high level architecture. </a:t>
            </a:r>
          </a:p>
          <a:p>
            <a:r>
              <a:rPr lang="en-US" baseline="0" dirty="0" smtClean="0"/>
              <a:t>	This made development easy</a:t>
            </a:r>
          </a:p>
          <a:p>
            <a:r>
              <a:rPr lang="en-US" b="1" baseline="0" dirty="0" smtClean="0"/>
              <a:t>HTTP communication via AJAX calls</a:t>
            </a:r>
          </a:p>
          <a:p>
            <a:r>
              <a:rPr lang="en-US" baseline="0" dirty="0" smtClean="0"/>
              <a:t>DB resides on the same server so delay is cut short during requests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17</a:t>
            </a:fld>
            <a:endParaRPr lang="en-US"/>
          </a:p>
        </p:txBody>
      </p:sp>
    </p:spTree>
    <p:extLst>
      <p:ext uri="{BB962C8B-B14F-4D97-AF65-F5344CB8AC3E}">
        <p14:creationId xmlns:p14="http://schemas.microsoft.com/office/powerpoint/2010/main" val="68850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first everything was in one folder – even for MTD</a:t>
            </a:r>
          </a:p>
          <a:p>
            <a:r>
              <a:rPr lang="en-US" dirty="0" smtClean="0"/>
              <a:t>	</a:t>
            </a:r>
            <a:r>
              <a:rPr lang="en-US" dirty="0" err="1" smtClean="0"/>
              <a:t>mAAS</a:t>
            </a:r>
            <a:r>
              <a:rPr lang="en-US" dirty="0" smtClean="0"/>
              <a:t> has all the html,</a:t>
            </a:r>
            <a:r>
              <a:rPr lang="en-US" baseline="0" dirty="0" smtClean="0"/>
              <a:t> </a:t>
            </a:r>
            <a:r>
              <a:rPr lang="en-US" baseline="0" dirty="0" err="1" smtClean="0"/>
              <a:t>css</a:t>
            </a:r>
            <a:r>
              <a:rPr lang="en-US" baseline="0" dirty="0" smtClean="0"/>
              <a:t>, </a:t>
            </a:r>
            <a:r>
              <a:rPr lang="en-US" baseline="0" dirty="0" err="1" smtClean="0"/>
              <a:t>php,js</a:t>
            </a:r>
            <a:r>
              <a:rPr lang="en-US" baseline="0" dirty="0" smtClean="0"/>
              <a:t> in one .</a:t>
            </a:r>
            <a:r>
              <a:rPr lang="en-US" baseline="0" dirty="0" err="1" smtClean="0"/>
              <a:t>php</a:t>
            </a:r>
            <a:r>
              <a:rPr lang="en-US" baseline="0" dirty="0" smtClean="0"/>
              <a:t> file, </a:t>
            </a:r>
            <a:r>
              <a:rPr lang="en-US" b="1" baseline="0" dirty="0" smtClean="0"/>
              <a:t>no separation of entities</a:t>
            </a:r>
          </a:p>
          <a:p>
            <a:r>
              <a:rPr lang="en-US" dirty="0" smtClean="0"/>
              <a:t>Single Responsibility Principle</a:t>
            </a:r>
          </a:p>
          <a:p>
            <a:r>
              <a:rPr lang="en-US" dirty="0" smtClean="0"/>
              <a:t>File system diagram </a:t>
            </a:r>
          </a:p>
          <a:p>
            <a:r>
              <a:rPr lang="en-US" dirty="0" smtClean="0"/>
              <a:t>Every module</a:t>
            </a:r>
          </a:p>
          <a:p>
            <a:r>
              <a:rPr lang="en-US" dirty="0" smtClean="0"/>
              <a:t>	stress on shared services( service oriented architecture)</a:t>
            </a:r>
          </a:p>
          <a:p>
            <a:r>
              <a:rPr lang="en-US" dirty="0" smtClean="0"/>
              <a:t>	dependency injection</a:t>
            </a:r>
          </a:p>
          <a:p>
            <a:r>
              <a:rPr lang="en-US" dirty="0" smtClean="0"/>
              <a:t>	Provides separation of concerns which means </a:t>
            </a:r>
            <a:r>
              <a:rPr lang="en-US" b="1" dirty="0" smtClean="0"/>
              <a:t>easy to test, easy to build</a:t>
            </a:r>
            <a:r>
              <a:rPr lang="en-US" dirty="0" smtClean="0"/>
              <a:t>, dependency injection among shared modules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18</a:t>
            </a:fld>
            <a:endParaRPr lang="en-US"/>
          </a:p>
        </p:txBody>
      </p:sp>
    </p:spTree>
    <p:extLst>
      <p:ext uri="{BB962C8B-B14F-4D97-AF65-F5344CB8AC3E}">
        <p14:creationId xmlns:p14="http://schemas.microsoft.com/office/powerpoint/2010/main" val="2009635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smtClean="0"/>
              <a:t>Configures the whole app --</a:t>
            </a:r>
            <a:r>
              <a:rPr lang="en-US" sz="1200" baseline="0" dirty="0" smtClean="0"/>
              <a:t> </a:t>
            </a:r>
            <a:r>
              <a:rPr lang="en-US" sz="1200" dirty="0" err="1" smtClean="0"/>
              <a:t>app.js</a:t>
            </a:r>
            <a:r>
              <a:rPr lang="en-US" sz="1200" dirty="0" smtClean="0"/>
              <a:t>, PHP classes for DB and app, </a:t>
            </a:r>
            <a:r>
              <a:rPr lang="en-US" sz="1200" dirty="0" err="1" smtClean="0"/>
              <a:t>index.html</a:t>
            </a:r>
            <a:r>
              <a:rPr lang="en-US" sz="1200" dirty="0" smtClean="0"/>
              <a:t>, AWS – Configure the app, run the module</a:t>
            </a:r>
            <a:r>
              <a:rPr lang="en-US" sz="1200" baseline="0" dirty="0" smtClean="0"/>
              <a:t> and make sure you control all the routes</a:t>
            </a:r>
          </a:p>
          <a:p>
            <a:pPr marL="228600" indent="-228600">
              <a:buAutoNum type="arabicPeriod"/>
            </a:pPr>
            <a:r>
              <a:rPr lang="en-US" sz="1200" baseline="0" dirty="0" smtClean="0"/>
              <a:t>Account Management – Explain all the fields, first you have to register, a secure password hashing mechanism, accompanied with email confirmation. Used PHP and apache email services. Very good feature</a:t>
            </a:r>
          </a:p>
          <a:p>
            <a:pPr marL="228600" indent="-228600">
              <a:buAutoNum type="arabicPeriod"/>
            </a:pPr>
            <a:r>
              <a:rPr lang="en-US" sz="1200" baseline="0" dirty="0" smtClean="0"/>
              <a:t>Admin – Important module to control who gets to access the system, can revoke or grant access, is shown all the users. Nice feature to have as it adds, an additional layer of security and provides power to grant restrictive </a:t>
            </a:r>
            <a:r>
              <a:rPr lang="en-US" sz="1200" baseline="0" dirty="0" smtClean="0"/>
              <a:t>access</a:t>
            </a:r>
            <a:endParaRPr lang="en-US" sz="1200" baseline="0" dirty="0" smtClean="0"/>
          </a:p>
          <a:p>
            <a:pPr marL="228600" indent="-228600">
              <a:buAutoNum type="arabicPeriod"/>
            </a:pPr>
            <a:r>
              <a:rPr lang="en-US" sz="1200" baseline="0" dirty="0" smtClean="0"/>
              <a:t>Overview – Landing .. Controls the interface for the study modules, implemented using </a:t>
            </a:r>
            <a:r>
              <a:rPr lang="en-US" sz="1200" baseline="0" dirty="0" smtClean="0"/>
              <a:t>AngularJS </a:t>
            </a:r>
            <a:r>
              <a:rPr lang="en-US" sz="1200" baseline="0" dirty="0" smtClean="0"/>
              <a:t>singleton Constants</a:t>
            </a:r>
          </a:p>
          <a:p>
            <a:r>
              <a:rPr lang="en-US" sz="1200" baseline="0" dirty="0" smtClean="0"/>
              <a:t>Zipping  functionality helps zipping all files inside a folder and make that available as .zip, with files of such sizes, a good feature to have. </a:t>
            </a:r>
            <a:r>
              <a:rPr lang="en-US" dirty="0" smtClean="0"/>
              <a:t>Incorporated zipping functionality </a:t>
            </a:r>
            <a:r>
              <a:rPr lang="en-US" i="1" dirty="0" err="1" smtClean="0"/>
              <a:t>zipHelper.php</a:t>
            </a:r>
            <a:r>
              <a:rPr lang="en-US" i="1" dirty="0" smtClean="0"/>
              <a:t> </a:t>
            </a:r>
          </a:p>
          <a:p>
            <a:r>
              <a:rPr lang="en-US" dirty="0" smtClean="0"/>
              <a:t>Recursive design which can be extended </a:t>
            </a:r>
          </a:p>
          <a:p>
            <a:r>
              <a:rPr lang="en-US" dirty="0" smtClean="0"/>
              <a:t>Easy access</a:t>
            </a:r>
            <a:endParaRPr lang="en-US" sz="1200"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19</a:t>
            </a:fld>
            <a:endParaRPr lang="en-US"/>
          </a:p>
        </p:txBody>
      </p:sp>
    </p:spTree>
    <p:extLst>
      <p:ext uri="{BB962C8B-B14F-4D97-AF65-F5344CB8AC3E}">
        <p14:creationId xmlns:p14="http://schemas.microsoft.com/office/powerpoint/2010/main" val="1378560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Shared services can be </a:t>
            </a:r>
          </a:p>
          <a:p>
            <a:r>
              <a:rPr lang="en-US" dirty="0" smtClean="0"/>
              <a:t>	across</a:t>
            </a:r>
            <a:r>
              <a:rPr lang="en-US" baseline="0" dirty="0" smtClean="0"/>
              <a:t> the app </a:t>
            </a:r>
          </a:p>
          <a:p>
            <a:r>
              <a:rPr lang="en-US" baseline="0" dirty="0" smtClean="0"/>
              <a:t>	across a module</a:t>
            </a:r>
          </a:p>
          <a:p>
            <a:r>
              <a:rPr lang="en-US" baseline="0" dirty="0" smtClean="0"/>
              <a:t>Location depending </a:t>
            </a:r>
            <a:r>
              <a:rPr lang="en-US" baseline="0" dirty="0" smtClean="0"/>
              <a:t>upon </a:t>
            </a:r>
            <a:r>
              <a:rPr lang="en-US" baseline="0" dirty="0" smtClean="0"/>
              <a:t>what the </a:t>
            </a:r>
            <a:r>
              <a:rPr lang="en-US" baseline="0" dirty="0" smtClean="0"/>
              <a:t>functionality </a:t>
            </a:r>
            <a:r>
              <a:rPr lang="en-US" baseline="0" dirty="0" smtClean="0"/>
              <a:t>is.</a:t>
            </a:r>
          </a:p>
          <a:p>
            <a:r>
              <a:rPr lang="en-US" b="1" baseline="0" dirty="0" err="1" smtClean="0"/>
              <a:t>graphService</a:t>
            </a:r>
            <a:r>
              <a:rPr lang="en-US" baseline="0" dirty="0" smtClean="0"/>
              <a:t> </a:t>
            </a:r>
            <a:r>
              <a:rPr lang="en-US" baseline="0" dirty="0" smtClean="0">
                <a:sym typeface="Wingdings"/>
              </a:rPr>
              <a:t> Set of functions for drawing different graphs. </a:t>
            </a:r>
            <a:r>
              <a:rPr lang="en-US" b="1" baseline="0" dirty="0" smtClean="0"/>
              <a:t>highcharts-ng works:</a:t>
            </a:r>
            <a:r>
              <a:rPr lang="en-US" baseline="0" dirty="0" smtClean="0"/>
              <a:t> Open source code, which had to be integrated to work with MTD. </a:t>
            </a:r>
          </a:p>
          <a:p>
            <a:r>
              <a:rPr lang="en-US" baseline="0" dirty="0" smtClean="0">
                <a:sym typeface="Wingdings"/>
              </a:rPr>
              <a:t>	</a:t>
            </a:r>
            <a:r>
              <a:rPr lang="en-US" baseline="0" dirty="0" smtClean="0"/>
              <a:t>Explain how Html -</a:t>
            </a:r>
            <a:r>
              <a:rPr lang="en-US" baseline="0" dirty="0" smtClean="0">
                <a:sym typeface="Wingdings"/>
              </a:rPr>
              <a:t> just like any other directive ( title, p, a, div</a:t>
            </a:r>
            <a:r>
              <a:rPr lang="is-IS" baseline="0" dirty="0" smtClean="0">
                <a:sym typeface="Wingdings"/>
              </a:rPr>
              <a:t>… similarly highcharts was also created because of this)</a:t>
            </a:r>
          </a:p>
          <a:p>
            <a:r>
              <a:rPr lang="is-IS" baseline="0" dirty="0" smtClean="0">
                <a:sym typeface="Wingdings"/>
              </a:rPr>
              <a:t>	JS  just create a config file based on specification and properties in Highcharts.com and then pass the object around to services or template</a:t>
            </a:r>
            <a:endParaRPr lang="en-US" baseline="0" dirty="0" smtClean="0">
              <a:sym typeface="Wingdings"/>
            </a:endParaRPr>
          </a:p>
          <a:p>
            <a:r>
              <a:rPr lang="en-US" b="1" baseline="0" dirty="0" err="1" smtClean="0">
                <a:sym typeface="Wingdings"/>
              </a:rPr>
              <a:t>aggregateService</a:t>
            </a:r>
            <a:r>
              <a:rPr lang="en-US" baseline="0" dirty="0" smtClean="0">
                <a:sym typeface="Wingdings"/>
              </a:rPr>
              <a:t>  -&gt; set of functions for doing aggregations in controllers – total compliance, total surveys, total days, </a:t>
            </a:r>
            <a:r>
              <a:rPr lang="en-US" baseline="0" dirty="0" err="1" smtClean="0">
                <a:sym typeface="Wingdings"/>
              </a:rPr>
              <a:t>etc</a:t>
            </a:r>
            <a:endParaRPr lang="en-US" baseline="0" dirty="0" smtClean="0">
              <a:sym typeface="Wingdings"/>
            </a:endParaRPr>
          </a:p>
          <a:p>
            <a:r>
              <a:rPr lang="en-US" b="1" baseline="0" dirty="0" err="1" smtClean="0">
                <a:sym typeface="Wingdings"/>
              </a:rPr>
              <a:t>loginService</a:t>
            </a:r>
            <a:r>
              <a:rPr lang="en-US" baseline="0" dirty="0" smtClean="0">
                <a:sym typeface="Wingdings"/>
              </a:rPr>
              <a:t> -&gt; Takes care of the login module and user credentials</a:t>
            </a:r>
          </a:p>
          <a:p>
            <a:r>
              <a:rPr lang="en-US" b="1" baseline="0" dirty="0" smtClean="0">
                <a:sym typeface="Wingdings"/>
              </a:rPr>
              <a:t>PHP </a:t>
            </a:r>
            <a:r>
              <a:rPr lang="en-US" baseline="0" dirty="0" smtClean="0">
                <a:sym typeface="Wingdings"/>
              </a:rPr>
              <a:t>-&gt; database operations, </a:t>
            </a:r>
            <a:r>
              <a:rPr lang="en-US" baseline="0" dirty="0" err="1" smtClean="0">
                <a:sym typeface="Wingdings"/>
              </a:rPr>
              <a:t>config</a:t>
            </a:r>
            <a:r>
              <a:rPr lang="en-US" baseline="0" dirty="0" smtClean="0">
                <a:sym typeface="Wingdings"/>
              </a:rPr>
              <a:t>, python csv to </a:t>
            </a:r>
            <a:r>
              <a:rPr lang="en-US" baseline="0" dirty="0" err="1" smtClean="0">
                <a:sym typeface="Wingdings"/>
              </a:rPr>
              <a:t>mysql</a:t>
            </a:r>
            <a:r>
              <a:rPr lang="en-US" baseline="0" dirty="0" smtClean="0">
                <a:sym typeface="Wingdings"/>
              </a:rPr>
              <a:t> converter ( open source)</a:t>
            </a:r>
            <a:endParaRPr lang="en-US" baseline="0" dirty="0" smtClean="0"/>
          </a:p>
        </p:txBody>
      </p:sp>
      <p:sp>
        <p:nvSpPr>
          <p:cNvPr id="4" name="Slide Number Placeholder 3"/>
          <p:cNvSpPr>
            <a:spLocks noGrp="1"/>
          </p:cNvSpPr>
          <p:nvPr>
            <p:ph type="sldNum" sz="quarter" idx="10"/>
          </p:nvPr>
        </p:nvSpPr>
        <p:spPr/>
        <p:txBody>
          <a:bodyPr/>
          <a:lstStyle/>
          <a:p>
            <a:fld id="{77C4C6CA-741E-9C43-9B94-68427637DA4A}" type="slidenum">
              <a:rPr lang="en-US" smtClean="0"/>
              <a:t>20</a:t>
            </a:fld>
            <a:endParaRPr lang="en-US"/>
          </a:p>
        </p:txBody>
      </p:sp>
    </p:spTree>
    <p:extLst>
      <p:ext uri="{BB962C8B-B14F-4D97-AF65-F5344CB8AC3E}">
        <p14:creationId xmlns:p14="http://schemas.microsoft.com/office/powerpoint/2010/main" val="688107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implementation</a:t>
            </a:r>
            <a:r>
              <a:rPr lang="en-US" baseline="0" dirty="0" smtClean="0"/>
              <a:t> of SEPARATION OF CONCERNS</a:t>
            </a:r>
          </a:p>
          <a:p>
            <a:r>
              <a:rPr lang="en-US" dirty="0" smtClean="0"/>
              <a:t>In the example snippet </a:t>
            </a:r>
            <a:r>
              <a:rPr lang="en-US" dirty="0" err="1" smtClean="0"/>
              <a:t>SLUController</a:t>
            </a:r>
            <a:r>
              <a:rPr lang="en-US" dirty="0" smtClean="0"/>
              <a:t> is being injected with many dependencies and extended</a:t>
            </a:r>
          </a:p>
          <a:p>
            <a:endParaRPr lang="en-US" dirty="0" smtClean="0"/>
          </a:p>
          <a:p>
            <a:r>
              <a:rPr lang="en-US" baseline="0" dirty="0" smtClean="0"/>
              <a:t>Ideally controller should only manipulate the data, any other requests and response handling should always be done via services, provides a layer provides a layer of abstraction</a:t>
            </a:r>
          </a:p>
          <a:p>
            <a:r>
              <a:rPr lang="en-US" baseline="0" dirty="0" smtClean="0"/>
              <a:t>Helps development( debugging and testing), adds expendability, </a:t>
            </a: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21</a:t>
            </a:fld>
            <a:endParaRPr lang="en-US"/>
          </a:p>
        </p:txBody>
      </p:sp>
    </p:spTree>
    <p:extLst>
      <p:ext uri="{BB962C8B-B14F-4D97-AF65-F5344CB8AC3E}">
        <p14:creationId xmlns:p14="http://schemas.microsoft.com/office/powerpoint/2010/main" val="42976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a:t>
            </a:r>
            <a:r>
              <a:rPr lang="en-US" dirty="0" smtClean="0"/>
              <a:t>A currently successful and highly popular research being undertaken by MU department of Psychology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Collect data from apps and</a:t>
            </a:r>
            <a:r>
              <a:rPr lang="en-US" baseline="0" dirty="0" smtClean="0"/>
              <a:t> use it to study different kinds of features, patterns and disorders from the participants. </a:t>
            </a:r>
            <a:r>
              <a:rPr lang="en-US" dirty="0" smtClean="0"/>
              <a:t>Data collected from the apps, cleaned, processed and studied to influence decision making.</a:t>
            </a:r>
            <a:r>
              <a:rPr lang="en-US" baseline="0" dirty="0" smtClean="0"/>
              <a:t> Most of them Based on Mood change and substance usage</a:t>
            </a:r>
          </a:p>
          <a:p>
            <a:r>
              <a:rPr lang="en-US" dirty="0" smtClean="0"/>
              <a:t>3. All</a:t>
            </a:r>
            <a:r>
              <a:rPr lang="en-US" baseline="0" dirty="0" smtClean="0"/>
              <a:t> the 3 studies in action: SLU Watch, Alcohol Craving and NIMH</a:t>
            </a:r>
          </a:p>
          <a:p>
            <a:r>
              <a:rPr lang="en-US" baseline="0" dirty="0" smtClean="0"/>
              <a:t>	1. methods are being employed to optimize collection and storage, some web service implementation</a:t>
            </a:r>
          </a:p>
          <a:p>
            <a:r>
              <a:rPr lang="en-US" baseline="0" dirty="0" smtClean="0"/>
              <a:t>4. Existing Pipeline</a:t>
            </a:r>
            <a:endParaRPr lang="en-US" dirty="0" smtClean="0"/>
          </a:p>
        </p:txBody>
      </p:sp>
      <p:sp>
        <p:nvSpPr>
          <p:cNvPr id="4" name="Slide Number Placeholder 3"/>
          <p:cNvSpPr>
            <a:spLocks noGrp="1"/>
          </p:cNvSpPr>
          <p:nvPr>
            <p:ph type="sldNum" sz="quarter" idx="10"/>
          </p:nvPr>
        </p:nvSpPr>
        <p:spPr/>
        <p:txBody>
          <a:bodyPr/>
          <a:lstStyle/>
          <a:p>
            <a:fld id="{77C4C6CA-741E-9C43-9B94-68427637DA4A}" type="slidenum">
              <a:rPr lang="en-US" smtClean="0"/>
              <a:t>4</a:t>
            </a:fld>
            <a:endParaRPr lang="en-US"/>
          </a:p>
        </p:txBody>
      </p:sp>
    </p:spTree>
    <p:extLst>
      <p:ext uri="{BB962C8B-B14F-4D97-AF65-F5344CB8AC3E}">
        <p14:creationId xmlns:p14="http://schemas.microsoft.com/office/powerpoint/2010/main" val="828328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application components / features are determined across all the studies ( metrics , stats , graph</a:t>
            </a:r>
            <a:r>
              <a:rPr lang="en-US" b="1" baseline="0" dirty="0" smtClean="0"/>
              <a:t> types)</a:t>
            </a:r>
          </a:p>
          <a:p>
            <a:r>
              <a:rPr lang="en-US" b="1" baseline="0" dirty="0" smtClean="0"/>
              <a:t>Identifying  shared components so that development is streamlined and easy</a:t>
            </a:r>
          </a:p>
          <a:p>
            <a:r>
              <a:rPr lang="en-US" b="1" baseline="0" dirty="0" smtClean="0"/>
              <a:t>Implement these modules and then independent modules</a:t>
            </a:r>
          </a:p>
          <a:p>
            <a:endParaRPr lang="en-US" baseline="0" dirty="0" smtClean="0"/>
          </a:p>
          <a:p>
            <a:r>
              <a:rPr lang="en-US" baseline="0" dirty="0" smtClean="0"/>
              <a:t>Maintaining consistency on such level makes app more understandable ( self explanatory) – </a:t>
            </a:r>
            <a:r>
              <a:rPr lang="en-US" b="1" baseline="0" dirty="0" smtClean="0"/>
              <a:t>As mentioned Structure of dashboard was a major consideration</a:t>
            </a:r>
          </a:p>
          <a:p>
            <a:endParaRPr lang="en-US" baseline="0" dirty="0" smtClean="0"/>
          </a:p>
          <a:p>
            <a:r>
              <a:rPr lang="en-US" baseline="0" dirty="0" smtClean="0"/>
              <a:t>2 levels of visual display – allows the app to be more informative, data is well spread as well as , well aggregated by doing this.</a:t>
            </a:r>
          </a:p>
          <a:p>
            <a:endParaRPr lang="en-US" baseline="0" dirty="0" smtClean="0"/>
          </a:p>
          <a:p>
            <a:r>
              <a:rPr lang="en-US" baseline="0" dirty="0" smtClean="0"/>
              <a:t>Discuss the requirements( which features are needed, what they denote, how to be displayed, how to be calculated)</a:t>
            </a:r>
          </a:p>
          <a:p>
            <a:r>
              <a:rPr lang="en-US" baseline="0" dirty="0" smtClean="0"/>
              <a:t>Do the querying and aggregation, Build the API using back-</a:t>
            </a:r>
            <a:r>
              <a:rPr lang="en-US" baseline="0" dirty="0" err="1" smtClean="0"/>
              <a:t>nd</a:t>
            </a:r>
            <a:r>
              <a:rPr lang="en-US" baseline="0" dirty="0" smtClean="0"/>
              <a:t> PHP</a:t>
            </a:r>
            <a:br>
              <a:rPr lang="en-US" baseline="0" dirty="0" smtClean="0"/>
            </a:br>
            <a:r>
              <a:rPr lang="en-US" baseline="0" dirty="0" smtClean="0"/>
              <a:t>Return JSON objects – as they are best to work with using JS, parse and pass these around to render the data construction of visuals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22</a:t>
            </a:fld>
            <a:endParaRPr lang="en-US"/>
          </a:p>
        </p:txBody>
      </p:sp>
    </p:spTree>
    <p:extLst>
      <p:ext uri="{BB962C8B-B14F-4D97-AF65-F5344CB8AC3E}">
        <p14:creationId xmlns:p14="http://schemas.microsoft.com/office/powerpoint/2010/main" val="140010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Compliance was average over the study and as well as</a:t>
            </a:r>
            <a:r>
              <a:rPr lang="en-US" baseline="0" dirty="0" smtClean="0"/>
              <a:t> user level.</a:t>
            </a:r>
          </a:p>
          <a:p>
            <a:r>
              <a:rPr lang="en-US" dirty="0" smtClean="0"/>
              <a:t>	</a:t>
            </a:r>
            <a:r>
              <a:rPr lang="en-US" b="1" dirty="0" smtClean="0"/>
              <a:t>SQL functions</a:t>
            </a:r>
            <a:r>
              <a:rPr lang="en-US" b="1" baseline="0" dirty="0" smtClean="0"/>
              <a:t> had to be optimized and queries</a:t>
            </a:r>
            <a:r>
              <a:rPr lang="en-US" baseline="0" dirty="0" smtClean="0"/>
              <a:t>. </a:t>
            </a:r>
          </a:p>
          <a:p>
            <a:r>
              <a:rPr lang="en-US" baseline="0" dirty="0" smtClean="0"/>
              <a:t>	</a:t>
            </a:r>
            <a:r>
              <a:rPr lang="en-US" b="1" baseline="0" dirty="0" smtClean="0"/>
              <a:t>Grouping date related queries in one query helped a lot as unnecessary functions hit the </a:t>
            </a:r>
            <a:r>
              <a:rPr lang="en-US" b="1" baseline="0" dirty="0" err="1" smtClean="0"/>
              <a:t>db</a:t>
            </a:r>
            <a:r>
              <a:rPr lang="en-US" b="1" baseline="0" dirty="0" smtClean="0"/>
              <a:t> serve</a:t>
            </a:r>
            <a:r>
              <a:rPr lang="en-US" baseline="0" dirty="0" smtClean="0"/>
              <a:t>r</a:t>
            </a:r>
          </a:p>
          <a:p>
            <a:r>
              <a:rPr lang="en-US" baseline="0" dirty="0" smtClean="0"/>
              <a:t>Using inbuilt PHP functions to parse and build a response object in JSON which was structured, </a:t>
            </a:r>
            <a:r>
              <a:rPr lang="en-US" b="1" baseline="0" dirty="0" smtClean="0"/>
              <a:t>converting DB data into web front data main learning curve from this study</a:t>
            </a:r>
          </a:p>
          <a:p>
            <a:endParaRPr lang="en-US" b="1" baseline="0" dirty="0" smtClean="0"/>
          </a:p>
          <a:p>
            <a:r>
              <a:rPr lang="en-US" sz="1200" kern="1200" dirty="0" smtClean="0">
                <a:solidFill>
                  <a:schemeClr val="tx1"/>
                </a:solidFill>
                <a:effectLst/>
                <a:latin typeface="+mn-lt"/>
                <a:ea typeface="+mn-ea"/>
                <a:cs typeface="+mn-cs"/>
              </a:rPr>
              <a:t>Initially, relay of this object across the http request had a lot of delay, thus an alternate approach of using writing the response to a cached </a:t>
            </a:r>
            <a:r>
              <a:rPr lang="en-US" sz="1200" kern="1200" dirty="0" err="1" smtClean="0">
                <a:solidFill>
                  <a:schemeClr val="tx1"/>
                </a:solidFill>
                <a:effectLst/>
                <a:latin typeface="+mn-lt"/>
                <a:ea typeface="+mn-ea"/>
                <a:cs typeface="+mn-cs"/>
              </a:rPr>
              <a:t>json</a:t>
            </a:r>
            <a:r>
              <a:rPr lang="en-US" sz="1200" kern="1200" dirty="0" smtClean="0">
                <a:solidFill>
                  <a:schemeClr val="tx1"/>
                </a:solidFill>
                <a:effectLst/>
                <a:latin typeface="+mn-lt"/>
                <a:ea typeface="+mn-ea"/>
                <a:cs typeface="+mn-cs"/>
              </a:rPr>
              <a:t> file and updating the file by periodically running the PHP scripts helped reduce the time of transfer by 60%. </a:t>
            </a:r>
            <a:r>
              <a:rPr lang="en-US" sz="1200" b="1" kern="1200" dirty="0" smtClean="0">
                <a:solidFill>
                  <a:schemeClr val="tx1"/>
                </a:solidFill>
                <a:effectLst/>
                <a:latin typeface="+mn-lt"/>
                <a:ea typeface="+mn-ea"/>
                <a:cs typeface="+mn-cs"/>
              </a:rPr>
              <a:t>This was a vital design consideration which affects the running of the application in a positive manner.</a:t>
            </a:r>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77C4C6CA-741E-9C43-9B94-68427637DA4A}" type="slidenum">
              <a:rPr lang="en-US" smtClean="0"/>
              <a:t>23</a:t>
            </a:fld>
            <a:endParaRPr lang="en-US"/>
          </a:p>
        </p:txBody>
      </p:sp>
    </p:spTree>
    <p:extLst>
      <p:ext uri="{BB962C8B-B14F-4D97-AF65-F5344CB8AC3E}">
        <p14:creationId xmlns:p14="http://schemas.microsoft.com/office/powerpoint/2010/main" val="1047496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the structured JSON response, helps parse it in the front end well.</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24</a:t>
            </a:fld>
            <a:endParaRPr lang="en-US"/>
          </a:p>
        </p:txBody>
      </p:sp>
    </p:spTree>
    <p:extLst>
      <p:ext uri="{BB962C8B-B14F-4D97-AF65-F5344CB8AC3E}">
        <p14:creationId xmlns:p14="http://schemas.microsoft.com/office/powerpoint/2010/main" val="1339526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baseline="0" dirty="0" smtClean="0"/>
              <a:t>This was the most data intensive study, experience from NIMH helped a little in determining similar metrics quickly</a:t>
            </a:r>
          </a:p>
          <a:p>
            <a:pPr marL="228600" indent="-228600">
              <a:buAutoNum type="arabicPeriod"/>
            </a:pPr>
            <a:r>
              <a:rPr lang="en-US" b="1" baseline="0" dirty="0" smtClean="0"/>
              <a:t>There were many metrics to show, physiological metrics, substance usage, mood response, apart from the original metrics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Divide the JSON response into study level and user level. Feed array/ list of values to highcharts object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 Querying in a way to group by dates meant the query execution was longer, but grouping the fields by user and then by day and then by hour gave quicker results</a:t>
            </a:r>
            <a:r>
              <a:rPr lang="en-US" dirty="0" smtClean="0">
                <a:effectLst/>
              </a:rPr>
              <a:t> </a:t>
            </a:r>
          </a:p>
          <a:p>
            <a:r>
              <a:rPr lang="en-US" dirty="0" smtClean="0">
                <a:effectLst/>
              </a:rPr>
              <a:t>	 </a:t>
            </a:r>
            <a:r>
              <a:rPr lang="en-US" dirty="0" err="1" smtClean="0">
                <a:effectLst/>
              </a:rPr>
              <a:t>sluWatchStats</a:t>
            </a:r>
            <a:r>
              <a:rPr lang="en-US" baseline="0" dirty="0" smtClean="0">
                <a:effectLst/>
              </a:rPr>
              <a:t> had aggregated records for all the values making querying easier </a:t>
            </a:r>
          </a:p>
          <a:p>
            <a:r>
              <a:rPr lang="en-US" sz="1200" kern="1200" dirty="0" smtClean="0">
                <a:solidFill>
                  <a:schemeClr val="tx1"/>
                </a:solidFill>
                <a:effectLst/>
                <a:latin typeface="+mn-lt"/>
                <a:ea typeface="+mn-ea"/>
                <a:cs typeface="+mn-cs"/>
              </a:rPr>
              <a:t>	Thus, indexing the table by the </a:t>
            </a:r>
            <a:r>
              <a:rPr lang="en-US" sz="1200" i="1" kern="1200" dirty="0" smtClean="0">
                <a:solidFill>
                  <a:schemeClr val="tx1"/>
                </a:solidFill>
                <a:effectLst/>
                <a:latin typeface="+mn-lt"/>
                <a:ea typeface="+mn-ea"/>
                <a:cs typeface="+mn-cs"/>
              </a:rPr>
              <a:t>participant </a:t>
            </a:r>
            <a:r>
              <a:rPr lang="en-US" sz="1200" kern="1200" dirty="0" smtClean="0">
                <a:solidFill>
                  <a:schemeClr val="tx1"/>
                </a:solidFill>
                <a:effectLst/>
                <a:latin typeface="+mn-lt"/>
                <a:ea typeface="+mn-ea"/>
                <a:cs typeface="+mn-cs"/>
              </a:rPr>
              <a:t>and then by the Dates made query execution extremely quicker, for example the queries to get the daily and hourly physiological data individually took about 	3-5s, after indexing it came down to around 750ms, that is a roughly 400% decrease in SQL execution time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25</a:t>
            </a:fld>
            <a:endParaRPr lang="en-US"/>
          </a:p>
        </p:txBody>
      </p:sp>
    </p:spTree>
    <p:extLst>
      <p:ext uri="{BB962C8B-B14F-4D97-AF65-F5344CB8AC3E}">
        <p14:creationId xmlns:p14="http://schemas.microsoft.com/office/powerpoint/2010/main" val="948652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charset="2"/>
              <a:buChar char="Ø"/>
            </a:pPr>
            <a:r>
              <a:rPr lang="en-US" sz="1200" dirty="0" smtClean="0"/>
              <a:t>Compliance – (Study Level, participant, For each day in study for every participant)</a:t>
            </a:r>
          </a:p>
          <a:p>
            <a:pPr lvl="0">
              <a:buFont typeface="Wingdings" charset="2"/>
              <a:buChar char="Ø"/>
            </a:pPr>
            <a:r>
              <a:rPr lang="en-US" sz="1200" dirty="0" smtClean="0"/>
              <a:t>Days in study</a:t>
            </a:r>
          </a:p>
          <a:p>
            <a:pPr lvl="0">
              <a:buFont typeface="Wingdings" charset="2"/>
              <a:buChar char="Ø"/>
            </a:pPr>
            <a:r>
              <a:rPr lang="en-US" sz="1200" dirty="0" smtClean="0"/>
              <a:t>Average response for mood change </a:t>
            </a:r>
          </a:p>
          <a:p>
            <a:pPr lvl="1">
              <a:buFont typeface="Wingdings" charset="2"/>
              <a:buChar char="Ø"/>
            </a:pPr>
            <a:r>
              <a:rPr lang="en-US" sz="1000" dirty="0" smtClean="0"/>
              <a:t>positive, negative and impulsivity</a:t>
            </a:r>
          </a:p>
          <a:p>
            <a:pPr lvl="0">
              <a:buFont typeface="Wingdings" charset="2"/>
              <a:buChar char="Ø"/>
            </a:pPr>
            <a:r>
              <a:rPr lang="en-US" sz="1200" dirty="0" smtClean="0"/>
              <a:t>Physiological Stats for each participant</a:t>
            </a:r>
          </a:p>
          <a:p>
            <a:pPr lvl="1">
              <a:buFont typeface="Wingdings" charset="2"/>
              <a:buChar char="Ø"/>
            </a:pPr>
            <a:r>
              <a:rPr lang="en-US" sz="1200" dirty="0" smtClean="0"/>
              <a:t>GSR – Galvin Skin Response – measured in (</a:t>
            </a:r>
            <a:r>
              <a:rPr lang="en-US" sz="1200" dirty="0" smtClean="0">
                <a:sym typeface="Symbol" charset="2"/>
              </a:rPr>
              <a:t></a:t>
            </a:r>
            <a:r>
              <a:rPr lang="en-US" sz="1200" dirty="0" smtClean="0"/>
              <a:t>S)</a:t>
            </a:r>
          </a:p>
          <a:p>
            <a:pPr lvl="1">
              <a:buFont typeface="Wingdings" charset="2"/>
              <a:buChar char="Ø"/>
            </a:pPr>
            <a:r>
              <a:rPr lang="en-US" sz="1200" dirty="0" smtClean="0"/>
              <a:t>Heart Rate – measured in bpm</a:t>
            </a:r>
          </a:p>
          <a:p>
            <a:pPr lvl="1">
              <a:buFont typeface="Wingdings" charset="2"/>
              <a:buChar char="Ø"/>
            </a:pPr>
            <a:r>
              <a:rPr lang="en-US" sz="1200" dirty="0" smtClean="0"/>
              <a:t>Skin Temperature – measured in </a:t>
            </a:r>
            <a:r>
              <a:rPr lang="en-US" sz="1200" dirty="0" smtClean="0">
                <a:sym typeface="Symbol" charset="2"/>
              </a:rPr>
              <a:t></a:t>
            </a:r>
            <a:r>
              <a:rPr lang="en-US" sz="1200" dirty="0" smtClean="0"/>
              <a:t>F</a:t>
            </a:r>
          </a:p>
          <a:p>
            <a:pPr lvl="0">
              <a:buFont typeface="Wingdings" charset="2"/>
              <a:buChar char="Ø"/>
            </a:pPr>
            <a:r>
              <a:rPr lang="en-US" sz="1200" dirty="0" smtClean="0"/>
              <a:t>Substance consumption stats ( cigarettes and drink)</a:t>
            </a:r>
          </a:p>
          <a:p>
            <a:pPr lvl="1">
              <a:buFont typeface="Wingdings" charset="2"/>
              <a:buChar char="Ø"/>
            </a:pPr>
            <a:r>
              <a:rPr lang="en-US" sz="1200" dirty="0" smtClean="0"/>
              <a:t>Average usage of substance / participant</a:t>
            </a:r>
          </a:p>
          <a:p>
            <a:pPr lvl="1">
              <a:buFont typeface="Wingdings" charset="2"/>
              <a:buChar char="Ø"/>
            </a:pPr>
            <a:r>
              <a:rPr lang="en-US" sz="1200" dirty="0" smtClean="0"/>
              <a:t>Total quantity of consumption for each participant.</a:t>
            </a: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26</a:t>
            </a:fld>
            <a:endParaRPr lang="en-US"/>
          </a:p>
        </p:txBody>
      </p:sp>
    </p:spTree>
    <p:extLst>
      <p:ext uri="{BB962C8B-B14F-4D97-AF65-F5344CB8AC3E}">
        <p14:creationId xmlns:p14="http://schemas.microsoft.com/office/powerpoint/2010/main" val="1860668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The schema was almost similar to the one in NIMH but the number of participants and the data collected differed, which meant making changes to the API development. </a:t>
            </a:r>
          </a:p>
          <a:p>
            <a:pPr marL="228600" indent="-228600">
              <a:buAutoNum type="arabicPeriod"/>
            </a:pPr>
            <a:r>
              <a:rPr lang="en-US" sz="1200" kern="1200" dirty="0" smtClean="0">
                <a:solidFill>
                  <a:schemeClr val="tx1"/>
                </a:solidFill>
                <a:effectLst/>
                <a:latin typeface="+mn-lt"/>
                <a:ea typeface="+mn-ea"/>
                <a:cs typeface="+mn-cs"/>
              </a:rPr>
              <a:t>This is where the survey schema generalization came in very handy, the common features and the similarity of metrics being studied made the implementation of this module the quickest among all the three study modules. </a:t>
            </a:r>
          </a:p>
          <a:p>
            <a:pPr marL="228600" indent="-228600">
              <a:buAutoNum type="arabicPeriod"/>
            </a:pPr>
            <a:r>
              <a:rPr lang="en-US" sz="1200" kern="1200" dirty="0" smtClean="0">
                <a:solidFill>
                  <a:schemeClr val="tx1"/>
                </a:solidFill>
                <a:effectLst/>
                <a:latin typeface="+mn-lt"/>
                <a:ea typeface="+mn-ea"/>
                <a:cs typeface="+mn-cs"/>
              </a:rPr>
              <a:t>The queries changed as column</a:t>
            </a:r>
            <a:r>
              <a:rPr lang="en-US" sz="1200" kern="1200" baseline="0" dirty="0" smtClean="0">
                <a:solidFill>
                  <a:schemeClr val="tx1"/>
                </a:solidFill>
                <a:effectLst/>
                <a:latin typeface="+mn-lt"/>
                <a:ea typeface="+mn-ea"/>
                <a:cs typeface="+mn-cs"/>
              </a:rPr>
              <a:t> names </a:t>
            </a:r>
            <a:r>
              <a:rPr lang="en-US" sz="1200" kern="1200" dirty="0" smtClean="0">
                <a:solidFill>
                  <a:schemeClr val="tx1"/>
                </a:solidFill>
                <a:effectLst/>
                <a:latin typeface="+mn-lt"/>
                <a:ea typeface="+mn-ea"/>
                <a:cs typeface="+mn-cs"/>
              </a:rPr>
              <a:t>and table structure changed</a:t>
            </a:r>
          </a:p>
          <a:p>
            <a:pPr marL="228600" indent="-228600">
              <a:buAutoNum type="arabicPeriod"/>
            </a:pPr>
            <a:r>
              <a:rPr lang="en-US" sz="1200" kern="1200" dirty="0" smtClean="0">
                <a:solidFill>
                  <a:schemeClr val="tx1"/>
                </a:solidFill>
                <a:effectLst/>
                <a:latin typeface="+mn-lt"/>
                <a:ea typeface="+mn-ea"/>
                <a:cs typeface="+mn-cs"/>
              </a:rPr>
              <a:t>Hierarchical view shown</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27</a:t>
            </a:fld>
            <a:endParaRPr lang="en-US"/>
          </a:p>
        </p:txBody>
      </p:sp>
    </p:spTree>
    <p:extLst>
      <p:ext uri="{BB962C8B-B14F-4D97-AF65-F5344CB8AC3E}">
        <p14:creationId xmlns:p14="http://schemas.microsoft.com/office/powerpoint/2010/main" val="1132340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28</a:t>
            </a:fld>
            <a:endParaRPr lang="en-US"/>
          </a:p>
        </p:txBody>
      </p:sp>
    </p:spTree>
    <p:extLst>
      <p:ext uri="{BB962C8B-B14F-4D97-AF65-F5344CB8AC3E}">
        <p14:creationId xmlns:p14="http://schemas.microsoft.com/office/powerpoint/2010/main" val="1143893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err="1" smtClean="0"/>
              <a:t>Slu</a:t>
            </a:r>
            <a:r>
              <a:rPr lang="en-US" b="1" baseline="0" dirty="0" smtClean="0"/>
              <a:t> Watch 756 rows for 31 participants, that is approx. 25days for each. This is easily verified by the graph accurately.</a:t>
            </a:r>
          </a:p>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29</a:t>
            </a:fld>
            <a:endParaRPr lang="en-US"/>
          </a:p>
        </p:txBody>
      </p:sp>
    </p:spTree>
    <p:extLst>
      <p:ext uri="{BB962C8B-B14F-4D97-AF65-F5344CB8AC3E}">
        <p14:creationId xmlns:p14="http://schemas.microsoft.com/office/powerpoint/2010/main" val="794290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timings ---- This is because of caching the JSON results</a:t>
            </a:r>
          </a:p>
          <a:p>
            <a:r>
              <a:rPr lang="en-US" dirty="0" smtClean="0"/>
              <a:t>File systems</a:t>
            </a:r>
          </a:p>
          <a:p>
            <a:r>
              <a:rPr lang="en-US" dirty="0" smtClean="0"/>
              <a:t>	Monolithic vs heterogeneous approach (modular)</a:t>
            </a:r>
          </a:p>
          <a:p>
            <a:r>
              <a:rPr lang="en-US" dirty="0" smtClean="0"/>
              <a:t>	</a:t>
            </a:r>
            <a:r>
              <a:rPr lang="en-US" b="1" dirty="0" smtClean="0"/>
              <a:t>How it </a:t>
            </a:r>
            <a:r>
              <a:rPr lang="en-US" b="1" dirty="0" smtClean="0"/>
              <a:t>decreased </a:t>
            </a:r>
            <a:r>
              <a:rPr lang="en-US" b="1" dirty="0" smtClean="0"/>
              <a:t>the development time</a:t>
            </a:r>
          </a:p>
          <a:p>
            <a:r>
              <a:rPr lang="en-US" dirty="0" smtClean="0"/>
              <a:t>Passwords </a:t>
            </a:r>
          </a:p>
          <a:p>
            <a:r>
              <a:rPr lang="en-US" dirty="0" smtClean="0"/>
              <a:t>	secure + 2 level authorization</a:t>
            </a:r>
          </a:p>
          <a:p>
            <a:r>
              <a:rPr lang="en-US" dirty="0" smtClean="0"/>
              <a:t>Txt files vs graphs</a:t>
            </a:r>
          </a:p>
          <a:p>
            <a:r>
              <a:rPr lang="en-US" dirty="0" smtClean="0"/>
              <a:t>	JSON format makes web application</a:t>
            </a:r>
            <a:r>
              <a:rPr lang="en-US" baseline="0" dirty="0" smtClean="0"/>
              <a:t> construction easy and parsing at front end easy to handle</a:t>
            </a:r>
            <a:endParaRPr lang="en-US" dirty="0" smtClean="0"/>
          </a:p>
          <a:p>
            <a:r>
              <a:rPr lang="en-US" dirty="0" smtClean="0"/>
              <a:t>Multi</a:t>
            </a:r>
            <a:r>
              <a:rPr lang="en-US" baseline="0" dirty="0" smtClean="0"/>
              <a:t> level hierarchy for disparate datasets ( 3 different data sets)</a:t>
            </a:r>
          </a:p>
          <a:p>
            <a:r>
              <a:rPr lang="en-US" dirty="0" smtClean="0"/>
              <a:t>Reliable(ec-2) also scalable</a:t>
            </a:r>
          </a:p>
          <a:p>
            <a:r>
              <a:rPr lang="en-US" dirty="0" smtClean="0"/>
              <a:t>Unit testing ( a good way to test separate features,</a:t>
            </a:r>
            <a:r>
              <a:rPr lang="en-US" baseline="0" dirty="0" smtClean="0"/>
              <a:t> provided by AngularJS)</a:t>
            </a:r>
            <a:endParaRPr lang="en-US" dirty="0" smtClean="0"/>
          </a:p>
          <a:p>
            <a:r>
              <a:rPr lang="en-US" dirty="0" smtClean="0"/>
              <a:t>	Karma ( Industry standard)</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30</a:t>
            </a:fld>
            <a:endParaRPr lang="en-US"/>
          </a:p>
        </p:txBody>
      </p:sp>
    </p:spTree>
    <p:extLst>
      <p:ext uri="{BB962C8B-B14F-4D97-AF65-F5344CB8AC3E}">
        <p14:creationId xmlns:p14="http://schemas.microsoft.com/office/powerpoint/2010/main" val="1870805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32</a:t>
            </a:fld>
            <a:endParaRPr lang="en-US"/>
          </a:p>
        </p:txBody>
      </p:sp>
    </p:spTree>
    <p:extLst>
      <p:ext uri="{BB962C8B-B14F-4D97-AF65-F5344CB8AC3E}">
        <p14:creationId xmlns:p14="http://schemas.microsoft.com/office/powerpoint/2010/main" val="148163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There is plenty</a:t>
            </a:r>
            <a:r>
              <a:rPr lang="en-US" baseline="0" dirty="0" smtClean="0"/>
              <a:t> data, just stored as CSV files on BOX: </a:t>
            </a:r>
          </a:p>
          <a:p>
            <a:pPr marL="685800" lvl="1" indent="-228600">
              <a:buAutoNum type="arabicPeriod"/>
            </a:pPr>
            <a:r>
              <a:rPr lang="en-US" baseline="0" dirty="0" smtClean="0"/>
              <a:t>An application oriented approach can collect, congregate and show all data at one place</a:t>
            </a:r>
          </a:p>
          <a:p>
            <a:pPr marL="685800" lvl="1" indent="-228600">
              <a:buAutoNum type="arabicPeriod"/>
            </a:pPr>
            <a:r>
              <a:rPr lang="en-US" baseline="0" dirty="0" smtClean="0"/>
              <a:t>As in the case of any business, KPI influence decision making, compliance, days in study, number of available surveys.. Can help decide whether to pursue with the participant or not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In previous</a:t>
            </a:r>
            <a:r>
              <a:rPr lang="en-US" baseline="0" dirty="0" smtClean="0"/>
              <a:t> research, have used manual calculation for finding the key metrics and deciding whether to move forward with a record or not. That might be a long process and may be error prone. Can save some time and they focus their efforts on ML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3. Bunch of excel sheets, high frequency records, in cases 1row per second.. Surely having an application visualizing it will help a lot</a:t>
            </a:r>
          </a:p>
          <a:p>
            <a:r>
              <a:rPr lang="en-US" baseline="0" dirty="0" smtClean="0"/>
              <a:t>4. If it was just a one-off dataset, </a:t>
            </a:r>
            <a:r>
              <a:rPr lang="en-US" b="1" baseline="0" dirty="0" smtClean="0"/>
              <a:t>not much motivation</a:t>
            </a:r>
            <a:r>
              <a:rPr lang="en-US" baseline="0" dirty="0" smtClean="0"/>
              <a:t>, because there are many similar datasets, a huge motivation to combine and congregate the data</a:t>
            </a:r>
          </a:p>
          <a:p>
            <a:r>
              <a:rPr lang="en-US" dirty="0" smtClean="0"/>
              <a:t>All the data is used for</a:t>
            </a:r>
            <a:r>
              <a:rPr lang="en-US" baseline="0" dirty="0" smtClean="0"/>
              <a:t> ML , yes, but for lower level metrics and providing ease of access. Helps MU department of Psychology </a:t>
            </a:r>
          </a:p>
        </p:txBody>
      </p:sp>
      <p:sp>
        <p:nvSpPr>
          <p:cNvPr id="4" name="Slide Number Placeholder 3"/>
          <p:cNvSpPr>
            <a:spLocks noGrp="1"/>
          </p:cNvSpPr>
          <p:nvPr>
            <p:ph type="sldNum" sz="quarter" idx="10"/>
          </p:nvPr>
        </p:nvSpPr>
        <p:spPr/>
        <p:txBody>
          <a:bodyPr/>
          <a:lstStyle/>
          <a:p>
            <a:fld id="{77C4C6CA-741E-9C43-9B94-68427637DA4A}" type="slidenum">
              <a:rPr lang="en-US" smtClean="0"/>
              <a:t>5</a:t>
            </a:fld>
            <a:endParaRPr lang="en-US"/>
          </a:p>
        </p:txBody>
      </p:sp>
    </p:spTree>
    <p:extLst>
      <p:ext uri="{BB962C8B-B14F-4D97-AF65-F5344CB8AC3E}">
        <p14:creationId xmlns:p14="http://schemas.microsoft.com/office/powerpoint/2010/main" val="942007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This project encapsulates the full stack development methodology in developing modular multi page web applications</a:t>
            </a:r>
            <a:r>
              <a:rPr lang="en-US" dirty="0" smtClean="0">
                <a:effectLst/>
              </a:rPr>
              <a:t> for large data sets</a:t>
            </a:r>
          </a:p>
          <a:p>
            <a:r>
              <a:rPr lang="en-US" sz="1200" kern="1200" dirty="0" smtClean="0">
                <a:solidFill>
                  <a:schemeClr val="tx1"/>
                </a:solidFill>
                <a:effectLst/>
                <a:latin typeface="+mn-lt"/>
                <a:ea typeface="+mn-ea"/>
                <a:cs typeface="+mn-cs"/>
              </a:rPr>
              <a:t>2. has involved using some of the newest and popular web development technologies [6] [10], </a:t>
            </a:r>
            <a:r>
              <a:rPr lang="en-US" sz="1200" b="1" kern="1200" dirty="0" smtClean="0">
                <a:solidFill>
                  <a:schemeClr val="tx1"/>
                </a:solidFill>
                <a:effectLst/>
                <a:latin typeface="+mn-lt"/>
                <a:ea typeface="+mn-ea"/>
                <a:cs typeface="+mn-cs"/>
              </a:rPr>
              <a:t>handling large datasets in terms of relational databases and reducing query complexities, all of which has been an enriching process in terms of knowledge gained about web applications architecture and dashboard development. </a:t>
            </a:r>
          </a:p>
          <a:p>
            <a:r>
              <a:rPr lang="en-US" baseline="0" dirty="0" smtClean="0"/>
              <a:t>3. Extensible by adding more studies, requires code change but not too much</a:t>
            </a:r>
          </a:p>
          <a:p>
            <a:r>
              <a:rPr lang="en-US" baseline="0" dirty="0" smtClean="0"/>
              <a:t>4. Helpful for research community ( state </a:t>
            </a:r>
            <a:r>
              <a:rPr lang="en-US" baseline="0" dirty="0" err="1" smtClean="0"/>
              <a:t>tim</a:t>
            </a:r>
            <a:r>
              <a:rPr lang="en-US" baseline="0" dirty="0" smtClean="0"/>
              <a:t> and </a:t>
            </a:r>
            <a:r>
              <a:rPr lang="en-US" baseline="0" dirty="0" err="1" smtClean="0"/>
              <a:t>ryan</a:t>
            </a:r>
            <a:r>
              <a:rPr lang="en-US" baseline="0" dirty="0" smtClean="0"/>
              <a:t> interest)</a:t>
            </a:r>
          </a:p>
          <a:p>
            <a:r>
              <a:rPr lang="en-US" baseline="0" dirty="0" smtClean="0"/>
              <a:t>Future work</a:t>
            </a:r>
          </a:p>
          <a:p>
            <a:r>
              <a:rPr lang="en-US" baseline="0" dirty="0" smtClean="0"/>
              <a:t>- More robust unit testing, </a:t>
            </a:r>
            <a:r>
              <a:rPr lang="en-US" baseline="0" dirty="0" err="1" smtClean="0"/>
              <a:t>highstock</a:t>
            </a:r>
            <a:r>
              <a:rPr lang="en-US" baseline="0" dirty="0" smtClean="0"/>
              <a:t> and restrictive access based on permissions and of course more studies.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33</a:t>
            </a:fld>
            <a:endParaRPr lang="en-US"/>
          </a:p>
        </p:txBody>
      </p:sp>
    </p:spTree>
    <p:extLst>
      <p:ext uri="{BB962C8B-B14F-4D97-AF65-F5344CB8AC3E}">
        <p14:creationId xmlns:p14="http://schemas.microsoft.com/office/powerpoint/2010/main" val="155251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BD5A-EB90-FA43-A292-200C58D1BF41}" type="slidenum">
              <a:rPr lang="en-US" smtClean="0"/>
              <a:t>35</a:t>
            </a:fld>
            <a:endParaRPr lang="en-US"/>
          </a:p>
        </p:txBody>
      </p:sp>
    </p:spTree>
    <p:extLst>
      <p:ext uri="{BB962C8B-B14F-4D97-AF65-F5344CB8AC3E}">
        <p14:creationId xmlns:p14="http://schemas.microsoft.com/office/powerpoint/2010/main" val="1256899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pipeline?</a:t>
            </a:r>
          </a:p>
          <a:p>
            <a:r>
              <a:rPr lang="en-US" baseline="0" dirty="0" smtClean="0"/>
              <a:t>	 Something which Luke, Nick, Will and Peng are working on . There is App from Will, there is the cleansing done by Luke, Nick and Peng 	implement ML and Analysis, so a web front will help in ease of access and create a location for everything at one place</a:t>
            </a:r>
          </a:p>
          <a:p>
            <a:r>
              <a:rPr lang="en-US" baseline="0" dirty="0" smtClean="0"/>
              <a:t>Industry standard practices</a:t>
            </a:r>
          </a:p>
          <a:p>
            <a:r>
              <a:rPr lang="en-US" baseline="0" dirty="0" smtClean="0"/>
              <a:t>Full stack, not just static web pages LAMP stack hosted on ec-2</a:t>
            </a:r>
          </a:p>
          <a:p>
            <a:r>
              <a:rPr lang="en-US" baseline="0" dirty="0" smtClean="0"/>
              <a:t>MVC arch allows a modular design for building UI applications – will talk about this later</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6</a:t>
            </a:fld>
            <a:endParaRPr lang="en-US"/>
          </a:p>
        </p:txBody>
      </p:sp>
    </p:spTree>
    <p:extLst>
      <p:ext uri="{BB962C8B-B14F-4D97-AF65-F5344CB8AC3E}">
        <p14:creationId xmlns:p14="http://schemas.microsoft.com/office/powerpoint/2010/main" val="70011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web application is one which has 3 components</a:t>
            </a:r>
            <a:r>
              <a:rPr lang="en-US" baseline="0" dirty="0" smtClean="0"/>
              <a:t> of a business logic </a:t>
            </a:r>
          </a:p>
          <a:p>
            <a:r>
              <a:rPr lang="en-US" baseline="0" dirty="0" smtClean="0"/>
              <a:t>	DB , GUI and a Web Server</a:t>
            </a:r>
          </a:p>
          <a:p>
            <a:r>
              <a:rPr lang="en-US" dirty="0" smtClean="0"/>
              <a:t>A dashboard shows key metrics which determine</a:t>
            </a:r>
            <a:r>
              <a:rPr lang="en-US" baseline="0" dirty="0" smtClean="0"/>
              <a:t> research focus and influences business decisions</a:t>
            </a:r>
          </a:p>
          <a:p>
            <a:r>
              <a:rPr lang="en-US" baseline="0" dirty="0" smtClean="0"/>
              <a:t>An application oriented approach using software development techniques allows a good addition </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7</a:t>
            </a:fld>
            <a:endParaRPr lang="en-US"/>
          </a:p>
        </p:txBody>
      </p:sp>
    </p:spTree>
    <p:extLst>
      <p:ext uri="{BB962C8B-B14F-4D97-AF65-F5344CB8AC3E}">
        <p14:creationId xmlns:p14="http://schemas.microsoft.com/office/powerpoint/2010/main" val="21464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8</a:t>
            </a:fld>
            <a:endParaRPr lang="en-US"/>
          </a:p>
        </p:txBody>
      </p:sp>
    </p:spTree>
    <p:extLst>
      <p:ext uri="{BB962C8B-B14F-4D97-AF65-F5344CB8AC3E}">
        <p14:creationId xmlns:p14="http://schemas.microsoft.com/office/powerpoint/2010/main" val="1830882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web-based dashboard is a web application that helps in providing multiple views of a large scale dataset. Visualization is a very important functionality </a:t>
            </a:r>
          </a:p>
          <a:p>
            <a:r>
              <a:rPr lang="en-US" sz="1200" kern="1200" dirty="0" smtClean="0">
                <a:solidFill>
                  <a:schemeClr val="tx1"/>
                </a:solidFill>
                <a:effectLst/>
                <a:latin typeface="+mn-lt"/>
                <a:ea typeface="+mn-ea"/>
                <a:cs typeface="+mn-cs"/>
              </a:rPr>
              <a:t>Applications built for research faculty seldom permit end-users to customize the dashboard</a:t>
            </a:r>
            <a:r>
              <a:rPr lang="en-US" dirty="0" smtClean="0">
                <a:effectLst/>
              </a:rPr>
              <a:t> </a:t>
            </a:r>
          </a:p>
          <a:p>
            <a:r>
              <a:rPr lang="en-US" dirty="0" smtClean="0">
                <a:effectLst/>
              </a:rPr>
              <a:t>Monolithic</a:t>
            </a:r>
            <a:r>
              <a:rPr lang="en-US" baseline="0" dirty="0" smtClean="0">
                <a:effectLst/>
              </a:rPr>
              <a:t> architecture – No room for change, monotonous and single logic. Just PHP. </a:t>
            </a:r>
          </a:p>
          <a:p>
            <a:r>
              <a:rPr lang="en-US" dirty="0" smtClean="0"/>
              <a:t>Usage</a:t>
            </a:r>
            <a:r>
              <a:rPr lang="en-US" baseline="0" dirty="0" smtClean="0"/>
              <a:t> of highcharts and modular development architecture overcomes certain drawbacks</a:t>
            </a:r>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9</a:t>
            </a:fld>
            <a:endParaRPr lang="en-US"/>
          </a:p>
        </p:txBody>
      </p:sp>
    </p:spTree>
    <p:extLst>
      <p:ext uri="{BB962C8B-B14F-4D97-AF65-F5344CB8AC3E}">
        <p14:creationId xmlns:p14="http://schemas.microsoft.com/office/powerpoint/2010/main" val="2108349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these graphs were used as part of data collection and cleaning and then decision were made if whether</a:t>
            </a:r>
            <a:r>
              <a:rPr lang="en-US" baseline="0" dirty="0" smtClean="0"/>
              <a:t> to use it or not</a:t>
            </a:r>
          </a:p>
          <a:p>
            <a:r>
              <a:rPr lang="en-US" baseline="0" dirty="0" smtClean="0"/>
              <a:t>	But a readily available application showing key metrics like these would help them make decisions quickly and move on to their part of research </a:t>
            </a:r>
          </a:p>
          <a:p>
            <a:endParaRPr lang="en-US" baseline="0" dirty="0" smtClean="0"/>
          </a:p>
          <a:p>
            <a:r>
              <a:rPr lang="en-US" b="1" baseline="0" dirty="0" smtClean="0"/>
              <a:t>Motivation ?? Building data analytical dashboards on a web front using recommended practices and make use existing idle data .</a:t>
            </a:r>
          </a:p>
          <a:p>
            <a:r>
              <a:rPr lang="en-US" sz="1200" kern="1200" dirty="0" smtClean="0">
                <a:solidFill>
                  <a:schemeClr val="tx1"/>
                </a:solidFill>
                <a:effectLst/>
                <a:latin typeface="+mn-lt"/>
                <a:ea typeface="+mn-ea"/>
                <a:cs typeface="+mn-cs"/>
              </a:rPr>
              <a:t>Key characteristics of such UIs are</a:t>
            </a:r>
          </a:p>
          <a:p>
            <a:r>
              <a:rPr lang="en-US" sz="1200" kern="1200" dirty="0" smtClean="0">
                <a:solidFill>
                  <a:schemeClr val="tx1"/>
                </a:solidFill>
                <a:effectLst/>
                <a:latin typeface="+mn-lt"/>
                <a:ea typeface="+mn-ea"/>
                <a:cs typeface="+mn-cs"/>
              </a:rPr>
              <a:t>	 single-page interface</a:t>
            </a:r>
          </a:p>
          <a:p>
            <a:r>
              <a:rPr lang="en-US" sz="1200" kern="1200" dirty="0" smtClean="0">
                <a:solidFill>
                  <a:schemeClr val="tx1"/>
                </a:solidFill>
                <a:effectLst/>
                <a:latin typeface="+mn-lt"/>
                <a:ea typeface="+mn-ea"/>
                <a:cs typeface="+mn-cs"/>
              </a:rPr>
              <a:t>	 data loaded on-demand via AJAX</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(highly </a:t>
            </a:r>
            <a:r>
              <a:rPr lang="en-US" sz="1200" kern="1200" baseline="0" dirty="0" smtClean="0">
                <a:solidFill>
                  <a:schemeClr val="tx1"/>
                </a:solidFill>
                <a:effectLst/>
                <a:latin typeface="+mn-lt"/>
                <a:ea typeface="+mn-ea"/>
                <a:cs typeface="+mn-cs"/>
              </a:rPr>
              <a:t>helpful as lot of data here)</a:t>
            </a: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highly modular design, easily interpretable code logic and client-side view generation. </a:t>
            </a:r>
            <a:endParaRPr lang="en-US" b="1" dirty="0"/>
          </a:p>
        </p:txBody>
      </p:sp>
      <p:sp>
        <p:nvSpPr>
          <p:cNvPr id="4" name="Slide Number Placeholder 3"/>
          <p:cNvSpPr>
            <a:spLocks noGrp="1"/>
          </p:cNvSpPr>
          <p:nvPr>
            <p:ph type="sldNum" sz="quarter" idx="10"/>
          </p:nvPr>
        </p:nvSpPr>
        <p:spPr/>
        <p:txBody>
          <a:bodyPr/>
          <a:lstStyle/>
          <a:p>
            <a:fld id="{77C4C6CA-741E-9C43-9B94-68427637DA4A}" type="slidenum">
              <a:rPr lang="en-US" smtClean="0"/>
              <a:t>10</a:t>
            </a:fld>
            <a:endParaRPr lang="en-US"/>
          </a:p>
        </p:txBody>
      </p:sp>
    </p:spTree>
    <p:extLst>
      <p:ext uri="{BB962C8B-B14F-4D97-AF65-F5344CB8AC3E}">
        <p14:creationId xmlns:p14="http://schemas.microsoft.com/office/powerpoint/2010/main" val="86779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4C6CA-741E-9C43-9B94-68427637DA4A}" type="slidenum">
              <a:rPr lang="en-US" smtClean="0"/>
              <a:t>11</a:t>
            </a:fld>
            <a:endParaRPr lang="en-US"/>
          </a:p>
        </p:txBody>
      </p:sp>
    </p:spTree>
    <p:extLst>
      <p:ext uri="{BB962C8B-B14F-4D97-AF65-F5344CB8AC3E}">
        <p14:creationId xmlns:p14="http://schemas.microsoft.com/office/powerpoint/2010/main" val="1989200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3784"/>
            <a:ext cx="7772400" cy="1102519"/>
          </a:xfrm>
        </p:spPr>
        <p:txBody>
          <a:bodyPr>
            <a:normAutofit/>
          </a:bodyPr>
          <a:lstStyle>
            <a:lvl1pPr algn="ctr">
              <a:defRPr sz="4000" b="1" i="0">
                <a:solidFill>
                  <a:schemeClr val="bg1"/>
                </a:solidFill>
                <a:latin typeface="Helvetic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60615"/>
            <a:ext cx="6400800" cy="1314450"/>
          </a:xfrm>
        </p:spPr>
        <p:txBody>
          <a:bodyPr>
            <a:normAutofit/>
          </a:bodyPr>
          <a:lstStyle>
            <a:lvl1pPr marL="0" indent="0" algn="ctr">
              <a:buNone/>
              <a:defRPr sz="2400">
                <a:solidFill>
                  <a:schemeClr val="bg1"/>
                </a:solidFill>
                <a:latin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sz="1000">
                <a:solidFill>
                  <a:schemeClr val="bg1"/>
                </a:solidFill>
              </a:defRPr>
            </a:lvl1pPr>
          </a:lstStyle>
          <a:p>
            <a:fld id="{BC77EBDA-C135-8A45-ACAC-DFA08BA68AF2}" type="datetimeFigureOut">
              <a:rPr lang="en-US" smtClean="0"/>
              <a:pPr/>
              <a:t>5/2/17</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sz="1000">
                <a:solidFill>
                  <a:schemeClr val="bg1"/>
                </a:solidFill>
              </a:defRPr>
            </a:lvl1p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sz="1000">
                <a:solidFill>
                  <a:schemeClr val="bg1"/>
                </a:solidFill>
              </a:defRPr>
            </a:lvl1pPr>
          </a:lstStyle>
          <a:p>
            <a:fld id="{5003D33D-21EA-0E4A-974B-A5C4F5C4EAC4}" type="slidenum">
              <a:rPr lang="en-US" smtClean="0"/>
              <a:pPr/>
              <a:t>‹#›</a:t>
            </a:fld>
            <a:endParaRPr lang="en-US"/>
          </a:p>
        </p:txBody>
      </p:sp>
    </p:spTree>
    <p:extLst>
      <p:ext uri="{BB962C8B-B14F-4D97-AF65-F5344CB8AC3E}">
        <p14:creationId xmlns:p14="http://schemas.microsoft.com/office/powerpoint/2010/main" val="21962555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22578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55793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aseline="0">
                <a:solidFill>
                  <a:srgbClr val="4C4C4C"/>
                </a:solidFill>
                <a:latin typeface="Helvetica"/>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rgbClr val="4C4C4C"/>
                </a:solidFill>
                <a:latin typeface="Helvetica"/>
              </a:defRPr>
            </a:lvl1pPr>
            <a:lvl2pPr>
              <a:defRPr>
                <a:solidFill>
                  <a:srgbClr val="4C4C4C"/>
                </a:solidFill>
                <a:latin typeface="Helvetica"/>
              </a:defRPr>
            </a:lvl2pPr>
            <a:lvl3pPr>
              <a:defRPr>
                <a:solidFill>
                  <a:srgbClr val="4C4C4C"/>
                </a:solidFill>
                <a:latin typeface="Helvetica"/>
              </a:defRPr>
            </a:lvl3pPr>
            <a:lvl4pPr>
              <a:defRPr>
                <a:solidFill>
                  <a:srgbClr val="4C4C4C"/>
                </a:solidFill>
                <a:latin typeface="Helvetica"/>
              </a:defRPr>
            </a:lvl4pPr>
            <a:lvl5pPr>
              <a:defRPr>
                <a:solidFill>
                  <a:srgbClr val="4C4C4C"/>
                </a:solidFill>
                <a:latin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8648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5559467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63057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349403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2282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43669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18658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BC77EBDA-C135-8A45-ACAC-DFA08BA68AF2}" type="datetimeFigureOut">
              <a:rPr lang="en-US" smtClean="0"/>
              <a:t>5/2/17</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5003D33D-21EA-0E4A-974B-A5C4F5C4EAC4}" type="slidenum">
              <a:rPr lang="en-US" smtClean="0"/>
              <a:t>‹#›</a:t>
            </a:fld>
            <a:endParaRPr lang="en-US"/>
          </a:p>
        </p:txBody>
      </p:sp>
    </p:spTree>
    <p:extLst>
      <p:ext uri="{BB962C8B-B14F-4D97-AF65-F5344CB8AC3E}">
        <p14:creationId xmlns:p14="http://schemas.microsoft.com/office/powerpoint/2010/main" val="10879704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96385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4000" kern="1200">
          <a:solidFill>
            <a:srgbClr val="4C4C4C"/>
          </a:solidFill>
          <a:latin typeface="Helvetica"/>
          <a:ea typeface="+mj-ea"/>
          <a:cs typeface="+mj-cs"/>
        </a:defRPr>
      </a:lvl1pPr>
    </p:titleStyle>
    <p:bodyStyle>
      <a:lvl1pPr marL="342900" indent="-342900" algn="l" defTabSz="457200" rtl="0" eaLnBrk="1" latinLnBrk="0" hangingPunct="1">
        <a:spcBef>
          <a:spcPct val="20000"/>
        </a:spcBef>
        <a:spcAft>
          <a:spcPts val="1200"/>
        </a:spcAft>
        <a:buFont typeface="Arial"/>
        <a:buChar char="•"/>
        <a:defRPr sz="2400" kern="1200">
          <a:solidFill>
            <a:srgbClr val="666666"/>
          </a:solidFill>
          <a:latin typeface="Helvetica"/>
          <a:ea typeface="+mn-ea"/>
          <a:cs typeface="+mn-cs"/>
        </a:defRPr>
      </a:lvl1pPr>
      <a:lvl2pPr marL="742950" indent="-285750" algn="l" defTabSz="457200" rtl="0" eaLnBrk="1" latinLnBrk="0" hangingPunct="1">
        <a:spcBef>
          <a:spcPct val="20000"/>
        </a:spcBef>
        <a:spcAft>
          <a:spcPts val="1200"/>
        </a:spcAft>
        <a:buFont typeface="Arial"/>
        <a:buChar char="–"/>
        <a:defRPr sz="2000" kern="1200">
          <a:solidFill>
            <a:srgbClr val="666666"/>
          </a:solidFill>
          <a:latin typeface="Helvetica"/>
          <a:ea typeface="+mn-ea"/>
          <a:cs typeface="+mn-cs"/>
        </a:defRPr>
      </a:lvl2pPr>
      <a:lvl3pPr marL="1143000" indent="-228600" algn="l" defTabSz="457200" rtl="0" eaLnBrk="1" latinLnBrk="0" hangingPunct="1">
        <a:spcBef>
          <a:spcPct val="20000"/>
        </a:spcBef>
        <a:spcAft>
          <a:spcPts val="1200"/>
        </a:spcAft>
        <a:buFont typeface="Arial"/>
        <a:buChar char="•"/>
        <a:defRPr sz="1800" kern="1200">
          <a:solidFill>
            <a:srgbClr val="666666"/>
          </a:solidFill>
          <a:latin typeface="Helvetica"/>
          <a:ea typeface="+mn-ea"/>
          <a:cs typeface="+mn-cs"/>
        </a:defRPr>
      </a:lvl3pPr>
      <a:lvl4pPr marL="1600200" indent="-228600" algn="l" defTabSz="457200" rtl="0" eaLnBrk="1" latinLnBrk="0" hangingPunct="1">
        <a:spcBef>
          <a:spcPct val="20000"/>
        </a:spcBef>
        <a:spcAft>
          <a:spcPts val="1200"/>
        </a:spcAft>
        <a:buFont typeface="Arial"/>
        <a:buChar char="–"/>
        <a:defRPr sz="1600" kern="1200">
          <a:solidFill>
            <a:srgbClr val="666666"/>
          </a:solidFill>
          <a:latin typeface="Helvetica"/>
          <a:ea typeface="+mn-ea"/>
          <a:cs typeface="+mn-cs"/>
        </a:defRPr>
      </a:lvl4pPr>
      <a:lvl5pPr marL="2057400" indent="-228600" algn="l" defTabSz="457200" rtl="0" eaLnBrk="1" latinLnBrk="0" hangingPunct="1">
        <a:spcBef>
          <a:spcPct val="20000"/>
        </a:spcBef>
        <a:spcAft>
          <a:spcPts val="1200"/>
        </a:spcAft>
        <a:buFont typeface="Arial"/>
        <a:buChar char="»"/>
        <a:defRPr sz="1400" kern="1200">
          <a:solidFill>
            <a:srgbClr val="666666"/>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27.png"/><Relationship Id="rId1" Type="http://schemas.microsoft.com/office/2007/relationships/media" Target="../media/media1.mov"/><Relationship Id="rId2" Type="http://schemas.openxmlformats.org/officeDocument/2006/relationships/video" Target="../media/media1.mo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emf"/><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jpeg"/><Relationship Id="rId6"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_PPT_wide_newbg-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0473" cy="5143500"/>
          </a:xfrm>
          <a:prstGeom prst="rect">
            <a:avLst/>
          </a:prstGeom>
        </p:spPr>
      </p:pic>
      <p:sp>
        <p:nvSpPr>
          <p:cNvPr id="4" name="Title 3"/>
          <p:cNvSpPr>
            <a:spLocks noGrp="1"/>
          </p:cNvSpPr>
          <p:nvPr>
            <p:ph type="ctrTitle"/>
          </p:nvPr>
        </p:nvSpPr>
        <p:spPr>
          <a:xfrm>
            <a:off x="685800" y="1790700"/>
            <a:ext cx="7772400" cy="1255603"/>
          </a:xfrm>
        </p:spPr>
        <p:txBody>
          <a:bodyPr>
            <a:normAutofit fontScale="90000"/>
          </a:bodyPr>
          <a:lstStyle/>
          <a:p>
            <a:r>
              <a:rPr lang="en-US" cap="all" dirty="0">
                <a:latin typeface="Calibri" charset="0"/>
                <a:ea typeface="Calibri" charset="0"/>
                <a:cs typeface="Calibri" charset="0"/>
              </a:rPr>
              <a:t>MTD: MOOD TOOLKIT DASHBOARD</a:t>
            </a:r>
            <a:r>
              <a:rPr lang="en-US" cap="all" dirty="0"/>
              <a:t/>
            </a:r>
            <a:br>
              <a:rPr lang="en-US" cap="all" dirty="0"/>
            </a:br>
            <a:r>
              <a:rPr lang="en-US" sz="2200" dirty="0">
                <a:latin typeface="Calibri" charset="0"/>
                <a:ea typeface="Calibri" charset="0"/>
                <a:cs typeface="Calibri" charset="0"/>
              </a:rPr>
              <a:t>A Data Analytical Web Application for Psychological Research Studies</a:t>
            </a:r>
          </a:p>
        </p:txBody>
      </p:sp>
      <p:sp>
        <p:nvSpPr>
          <p:cNvPr id="5" name="Subtitle 4"/>
          <p:cNvSpPr>
            <a:spLocks noGrp="1"/>
          </p:cNvSpPr>
          <p:nvPr>
            <p:ph type="subTitle" idx="1"/>
          </p:nvPr>
        </p:nvSpPr>
        <p:spPr>
          <a:xfrm>
            <a:off x="1371600" y="3454401"/>
            <a:ext cx="6400800" cy="1120664"/>
          </a:xfrm>
        </p:spPr>
        <p:txBody>
          <a:bodyPr>
            <a:noAutofit/>
          </a:bodyPr>
          <a:lstStyle/>
          <a:p>
            <a:r>
              <a:rPr lang="en-US" sz="1800" dirty="0">
                <a:latin typeface="Calibri" charset="0"/>
                <a:ea typeface="Calibri" charset="0"/>
                <a:cs typeface="Calibri" charset="0"/>
              </a:rPr>
              <a:t>Master’s </a:t>
            </a:r>
            <a:r>
              <a:rPr lang="en-US" sz="1800" dirty="0" smtClean="0">
                <a:latin typeface="Calibri" charset="0"/>
                <a:ea typeface="Calibri" charset="0"/>
                <a:cs typeface="Calibri" charset="0"/>
              </a:rPr>
              <a:t>Project </a:t>
            </a:r>
            <a:r>
              <a:rPr lang="en-US" sz="1800" dirty="0">
                <a:latin typeface="Calibri" charset="0"/>
                <a:ea typeface="Calibri" charset="0"/>
                <a:cs typeface="Calibri" charset="0"/>
              </a:rPr>
              <a:t>Defense </a:t>
            </a:r>
          </a:p>
          <a:p>
            <a:r>
              <a:rPr lang="en-US" sz="1800" dirty="0">
                <a:latin typeface="Calibri" charset="0"/>
                <a:ea typeface="Calibri" charset="0"/>
                <a:cs typeface="Calibri" charset="0"/>
              </a:rPr>
              <a:t>By: </a:t>
            </a:r>
            <a:r>
              <a:rPr lang="en-US" sz="1800" dirty="0" smtClean="0">
                <a:latin typeface="Calibri" charset="0"/>
                <a:ea typeface="Calibri" charset="0"/>
                <a:cs typeface="Calibri" charset="0"/>
              </a:rPr>
              <a:t>Dheeraj P. Srivatsav</a:t>
            </a:r>
            <a:endParaRPr lang="en-US" sz="1800" dirty="0">
              <a:latin typeface="Calibri" charset="0"/>
              <a:ea typeface="Calibri" charset="0"/>
              <a:cs typeface="Calibri" charset="0"/>
            </a:endParaRPr>
          </a:p>
          <a:p>
            <a:r>
              <a:rPr lang="en-US" sz="1800" dirty="0" smtClean="0">
                <a:latin typeface="Calibri" charset="0"/>
                <a:ea typeface="Calibri" charset="0"/>
                <a:cs typeface="Calibri" charset="0"/>
              </a:rPr>
              <a:t>Advisor: Dr. Yi Shang</a:t>
            </a:r>
          </a:p>
        </p:txBody>
      </p:sp>
    </p:spTree>
    <p:extLst>
      <p:ext uri="{BB962C8B-B14F-4D97-AF65-F5344CB8AC3E}">
        <p14:creationId xmlns:p14="http://schemas.microsoft.com/office/powerpoint/2010/main" val="3891889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41721"/>
          </a:xfrm>
        </p:spPr>
        <p:txBody>
          <a:bodyPr>
            <a:normAutofit fontScale="90000"/>
          </a:bodyPr>
          <a:lstStyle/>
          <a:p>
            <a:r>
              <a:rPr lang="en-US" dirty="0" smtClean="0"/>
              <a:t>Related </a:t>
            </a:r>
            <a:r>
              <a:rPr lang="en-US" smtClean="0"/>
              <a:t>Work (cont.)</a:t>
            </a:r>
            <a:endParaRPr lang="en-US" dirty="0"/>
          </a:p>
        </p:txBody>
      </p:sp>
      <p:sp>
        <p:nvSpPr>
          <p:cNvPr id="3" name="Content Placeholder 2"/>
          <p:cNvSpPr>
            <a:spLocks noGrp="1"/>
          </p:cNvSpPr>
          <p:nvPr>
            <p:ph idx="1"/>
          </p:nvPr>
        </p:nvSpPr>
        <p:spPr>
          <a:xfrm>
            <a:off x="457200" y="838200"/>
            <a:ext cx="8331200" cy="3822700"/>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2. As part of AMD [2]</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514350" marR="0" lvl="0" indent="-514350" defTabSz="914400" eaLnBrk="1" fontAlgn="auto" latinLnBrk="0" hangingPunct="1">
              <a:lnSpc>
                <a:spcPct val="100000"/>
              </a:lnSpc>
              <a:spcBef>
                <a:spcPts val="0"/>
              </a:spcBef>
              <a:spcAft>
                <a:spcPts val="0"/>
              </a:spcAft>
              <a:buClrTx/>
              <a:buSzTx/>
              <a:buFont typeface="+mj-lt"/>
              <a:buAutoNum type="romanLcPeriod"/>
              <a:tabLst/>
              <a:defRPr/>
            </a:pPr>
            <a:r>
              <a:rPr lang="en-US" dirty="0" smtClean="0"/>
              <a:t>Also helped with understanding data (NIMH)</a:t>
            </a:r>
          </a:p>
          <a:p>
            <a:pPr marL="514350" marR="0" lvl="0" indent="-514350" defTabSz="914400" eaLnBrk="1" fontAlgn="auto" latinLnBrk="0" hangingPunct="1">
              <a:lnSpc>
                <a:spcPct val="100000"/>
              </a:lnSpc>
              <a:spcBef>
                <a:spcPts val="0"/>
              </a:spcBef>
              <a:spcAft>
                <a:spcPts val="0"/>
              </a:spcAft>
              <a:buClrTx/>
              <a:buSzTx/>
              <a:buFont typeface="+mj-lt"/>
              <a:buAutoNum type="romanLcPeriod"/>
              <a:tabLst/>
              <a:defRPr/>
            </a:pPr>
            <a:r>
              <a:rPr lang="en-US" dirty="0" smtClean="0"/>
              <a:t>Completely into Machine Learning Pipeline </a:t>
            </a:r>
          </a:p>
          <a:p>
            <a:pPr marL="514350" marR="0" lvl="0" indent="-514350" defTabSz="914400" eaLnBrk="1" fontAlgn="auto" latinLnBrk="0" hangingPunct="1">
              <a:lnSpc>
                <a:spcPct val="100000"/>
              </a:lnSpc>
              <a:spcBef>
                <a:spcPts val="0"/>
              </a:spcBef>
              <a:spcAft>
                <a:spcPts val="0"/>
              </a:spcAft>
              <a:buClrTx/>
              <a:buSzTx/>
              <a:buFont typeface="+mj-lt"/>
              <a:buAutoNum type="romanLcPeriod"/>
              <a:tabLst/>
              <a:defRPr/>
            </a:pPr>
            <a:r>
              <a:rPr lang="en-US" dirty="0"/>
              <a:t>K</a:t>
            </a:r>
            <a:r>
              <a:rPr lang="en-US" dirty="0" smtClean="0"/>
              <a:t>ey analytical metrics were defined which were useful</a:t>
            </a:r>
          </a:p>
          <a:p>
            <a:pPr marL="514350" marR="0" lvl="0" indent="-514350" defTabSz="914400" eaLnBrk="1" fontAlgn="auto" latinLnBrk="0" hangingPunct="1">
              <a:lnSpc>
                <a:spcPct val="100000"/>
              </a:lnSpc>
              <a:spcBef>
                <a:spcPts val="0"/>
              </a:spcBef>
              <a:spcAft>
                <a:spcPts val="0"/>
              </a:spcAft>
              <a:buClrTx/>
              <a:buSzTx/>
              <a:buFont typeface="+mj-lt"/>
              <a:buAutoNum type="romanLcPeriod"/>
              <a:tabLst/>
              <a:defRPr/>
            </a:pPr>
            <a:r>
              <a:rPr lang="en-US" dirty="0" smtClean="0"/>
              <a:t>Manual Calculation and graphing of key metrics</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Motivation:</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Develop Readily available Web Application using recommended industry practices having robust and modular design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indent="0" defTabSz="914400">
              <a:spcBef>
                <a:spcPts val="0"/>
              </a:spcBef>
              <a:spcAft>
                <a:spcPts val="0"/>
              </a:spcAft>
              <a:buNone/>
              <a:defRPr/>
            </a:pPr>
            <a:r>
              <a:rPr lang="en-US" sz="1400" dirty="0" smtClean="0"/>
              <a:t>2. N</a:t>
            </a:r>
            <a:r>
              <a:rPr lang="en-US" sz="1400" dirty="0"/>
              <a:t>. M. </a:t>
            </a:r>
            <a:r>
              <a:rPr lang="en-US" sz="1400" dirty="0" err="1"/>
              <a:t>Wergeles</a:t>
            </a:r>
            <a:r>
              <a:rPr lang="en-US" sz="1400" dirty="0"/>
              <a:t>, “AMD: ANALYSIS OF MOOD DYSREGULATION A Machine Learning Approach”, University of Missouri, Department of CS in Master’s Thesis, 2016.</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426839"/>
            <a:ext cx="3683000" cy="1008261"/>
          </a:xfrm>
          <a:prstGeom prst="rect">
            <a:avLst/>
          </a:prstGeom>
        </p:spPr>
      </p:pic>
    </p:spTree>
    <p:extLst>
      <p:ext uri="{BB962C8B-B14F-4D97-AF65-F5344CB8AC3E}">
        <p14:creationId xmlns:p14="http://schemas.microsoft.com/office/powerpoint/2010/main" val="1885263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lnSpcReduction="10000"/>
          </a:bodyPr>
          <a:lstStyle/>
          <a:p>
            <a:r>
              <a:rPr lang="en-US" dirty="0">
                <a:effectLst>
                  <a:innerShdw blurRad="114300">
                    <a:prstClr val="black"/>
                  </a:innerShdw>
                  <a:reflection endPos="0" dir="5400000" sy="-100000" algn="bl" rotWithShape="0"/>
                </a:effectLst>
              </a:rPr>
              <a:t>Introduction</a:t>
            </a:r>
            <a:endParaRPr lang="en-US" dirty="0"/>
          </a:p>
          <a:p>
            <a:r>
              <a:rPr lang="en-US" dirty="0">
                <a:effectLst>
                  <a:outerShdw blurRad="50800" sx="1000" sy="1000" algn="ctr" rotWithShape="0">
                    <a:schemeClr val="bg1">
                      <a:lumMod val="85000"/>
                    </a:schemeClr>
                  </a:outerShdw>
                </a:effectLst>
              </a:rPr>
              <a:t>Related Work</a:t>
            </a:r>
          </a:p>
          <a:p>
            <a:r>
              <a:rPr lang="en-US" dirty="0">
                <a:effectLst>
                  <a:outerShdw blurRad="50800" sx="1000" sy="1000" algn="ctr" rotWithShape="0">
                    <a:schemeClr val="bg1">
                      <a:lumMod val="85000"/>
                    </a:schemeClr>
                  </a:outerShdw>
                </a:effectLst>
              </a:rPr>
              <a:t>Data Overview</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Methodology &amp; Implementation</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Results</a:t>
            </a:r>
          </a:p>
          <a:p>
            <a:r>
              <a:rPr lang="en-US"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 &amp; Future Work</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a:p>
            <a:endParaRPr lang="en-US" dirty="0"/>
          </a:p>
        </p:txBody>
      </p:sp>
    </p:spTree>
    <p:extLst>
      <p:ext uri="{BB962C8B-B14F-4D97-AF65-F5344CB8AC3E}">
        <p14:creationId xmlns:p14="http://schemas.microsoft.com/office/powerpoint/2010/main" val="1855932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68721"/>
          </a:xfrm>
        </p:spPr>
        <p:txBody>
          <a:bodyPr>
            <a:normAutofit fontScale="90000"/>
          </a:bodyPr>
          <a:lstStyle/>
          <a:p>
            <a:r>
              <a:rPr lang="en-US" dirty="0" smtClean="0"/>
              <a:t>Data Overview</a:t>
            </a:r>
            <a:endParaRPr lang="en-US" dirty="0"/>
          </a:p>
        </p:txBody>
      </p:sp>
      <p:sp>
        <p:nvSpPr>
          <p:cNvPr id="3" name="Content Placeholder 2"/>
          <p:cNvSpPr>
            <a:spLocks noGrp="1"/>
          </p:cNvSpPr>
          <p:nvPr>
            <p:ph idx="1"/>
          </p:nvPr>
        </p:nvSpPr>
        <p:spPr>
          <a:xfrm>
            <a:off x="457200" y="774700"/>
            <a:ext cx="7645400" cy="3819923"/>
          </a:xfrm>
        </p:spPr>
        <p:txBody>
          <a:bodyPr>
            <a:normAutofit/>
          </a:bodyPr>
          <a:lstStyle/>
          <a:p>
            <a:pPr marL="0" indent="0">
              <a:buNone/>
            </a:pPr>
            <a:r>
              <a:rPr lang="en-US" dirty="0" smtClean="0"/>
              <a:t>3 different ambulatory assessment studies</a:t>
            </a:r>
          </a:p>
          <a:p>
            <a:endParaRPr lang="en-US" dirty="0" smtClean="0"/>
          </a:p>
        </p:txBody>
      </p:sp>
      <p:pic>
        <p:nvPicPr>
          <p:cNvPr id="4" name="Picture 3" descr="2.Introduction/sherlock_digital.jpg"/>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13452"/>
            <a:ext cx="911226" cy="924798"/>
          </a:xfrm>
          <a:prstGeom prst="rect">
            <a:avLst/>
          </a:prstGeom>
          <a:noFill/>
          <a:ln w="12700">
            <a:solidFill>
              <a:schemeClr val="accent1"/>
            </a:solidFill>
          </a:ln>
        </p:spPr>
      </p:pic>
      <p:sp>
        <p:nvSpPr>
          <p:cNvPr id="5" name="Right Arrow 4"/>
          <p:cNvSpPr/>
          <p:nvPr/>
        </p:nvSpPr>
        <p:spPr>
          <a:xfrm>
            <a:off x="7237413" y="879871"/>
            <a:ext cx="584200" cy="90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descr="2.Introduction/Picture3.png"/>
          <p:cNvPicPr/>
          <p:nvPr/>
        </p:nvPicPr>
        <p:blipFill>
          <a:blip r:embed="rId4">
            <a:extLst>
              <a:ext uri="{28A0092B-C50C-407E-A947-70E740481C1C}">
                <a14:useLocalDpi xmlns:a14="http://schemas.microsoft.com/office/drawing/2010/main" val="0"/>
              </a:ext>
            </a:extLst>
          </a:blip>
          <a:srcRect/>
          <a:stretch>
            <a:fillRect/>
          </a:stretch>
        </p:blipFill>
        <p:spPr bwMode="auto">
          <a:xfrm>
            <a:off x="7823200" y="313452"/>
            <a:ext cx="865187" cy="995829"/>
          </a:xfrm>
          <a:prstGeom prst="rect">
            <a:avLst/>
          </a:prstGeom>
          <a:noFill/>
          <a:ln w="12700">
            <a:solidFill>
              <a:schemeClr val="accent1"/>
            </a:solidFill>
          </a:ln>
        </p:spPr>
      </p:pic>
      <p:graphicFrame>
        <p:nvGraphicFramePr>
          <p:cNvPr id="9" name="Table 8"/>
          <p:cNvGraphicFramePr>
            <a:graphicFrameLocks noGrp="1"/>
          </p:cNvGraphicFramePr>
          <p:nvPr>
            <p:extLst>
              <p:ext uri="{D42A27DB-BD31-4B8C-83A1-F6EECF244321}">
                <p14:modId xmlns:p14="http://schemas.microsoft.com/office/powerpoint/2010/main" val="791856609"/>
              </p:ext>
            </p:extLst>
          </p:nvPr>
        </p:nvGraphicFramePr>
        <p:xfrm>
          <a:off x="673100" y="1343421"/>
          <a:ext cx="7772400" cy="3032760"/>
        </p:xfrm>
        <a:graphic>
          <a:graphicData uri="http://schemas.openxmlformats.org/drawingml/2006/table">
            <a:tbl>
              <a:tblPr firstRow="1" bandRow="1">
                <a:tableStyleId>{5C22544A-7EE6-4342-B048-85BDC9FD1C3A}</a:tableStyleId>
              </a:tblPr>
              <a:tblGrid>
                <a:gridCol w="1943100"/>
                <a:gridCol w="1943100"/>
                <a:gridCol w="1943100"/>
                <a:gridCol w="1943100"/>
              </a:tblGrid>
              <a:tr h="424180">
                <a:tc>
                  <a:txBody>
                    <a:bodyPr/>
                    <a:lstStyle/>
                    <a:p>
                      <a:endParaRPr lang="en-US" dirty="0"/>
                    </a:p>
                  </a:txBody>
                  <a:tcPr>
                    <a:solidFill>
                      <a:schemeClr val="bg2">
                        <a:lumMod val="75000"/>
                      </a:schemeClr>
                    </a:solidFill>
                  </a:tcPr>
                </a:tc>
                <a:tc>
                  <a:txBody>
                    <a:bodyPr/>
                    <a:lstStyle/>
                    <a:p>
                      <a:r>
                        <a:rPr lang="en-US" dirty="0" smtClean="0"/>
                        <a:t>NIMH</a:t>
                      </a:r>
                      <a:endParaRPr lang="en-US" dirty="0"/>
                    </a:p>
                  </a:txBody>
                  <a:tcPr>
                    <a:solidFill>
                      <a:schemeClr val="bg2">
                        <a:lumMod val="75000"/>
                      </a:schemeClr>
                    </a:solidFill>
                  </a:tcPr>
                </a:tc>
                <a:tc>
                  <a:txBody>
                    <a:bodyPr/>
                    <a:lstStyle/>
                    <a:p>
                      <a:r>
                        <a:rPr lang="en-US" dirty="0" smtClean="0"/>
                        <a:t>ALCOHOL</a:t>
                      </a:r>
                      <a:r>
                        <a:rPr lang="en-US" baseline="0" dirty="0" smtClean="0"/>
                        <a:t> </a:t>
                      </a:r>
                      <a:br>
                        <a:rPr lang="en-US" baseline="0" dirty="0" smtClean="0"/>
                      </a:br>
                      <a:r>
                        <a:rPr lang="en-US" baseline="0" dirty="0" smtClean="0"/>
                        <a:t>CRAVING</a:t>
                      </a:r>
                      <a:endParaRPr lang="en-US" dirty="0"/>
                    </a:p>
                  </a:txBody>
                  <a:tcPr>
                    <a:solidFill>
                      <a:schemeClr val="bg2">
                        <a:lumMod val="75000"/>
                      </a:schemeClr>
                    </a:solidFill>
                  </a:tcPr>
                </a:tc>
                <a:tc>
                  <a:txBody>
                    <a:bodyPr/>
                    <a:lstStyle/>
                    <a:p>
                      <a:r>
                        <a:rPr lang="en-US" dirty="0" smtClean="0"/>
                        <a:t>SLU WATCH</a:t>
                      </a:r>
                      <a:endParaRPr lang="en-US" dirty="0"/>
                    </a:p>
                  </a:txBody>
                  <a:tcPr>
                    <a:solidFill>
                      <a:schemeClr val="bg2">
                        <a:lumMod val="75000"/>
                      </a:schemeClr>
                    </a:solidFill>
                  </a:tcPr>
                </a:tc>
              </a:tr>
              <a:tr h="370840">
                <a:tc>
                  <a:txBody>
                    <a:bodyPr/>
                    <a:lstStyle/>
                    <a:p>
                      <a:r>
                        <a:rPr lang="en-US" dirty="0" smtClean="0"/>
                        <a:t>Total </a:t>
                      </a:r>
                      <a:r>
                        <a:rPr lang="en-US" dirty="0" smtClean="0"/>
                        <a:t>File Size     (all </a:t>
                      </a:r>
                      <a:r>
                        <a:rPr lang="en-US" dirty="0" smtClean="0"/>
                        <a:t>participants)</a:t>
                      </a:r>
                      <a:endParaRPr lang="en-US" dirty="0"/>
                    </a:p>
                  </a:txBody>
                  <a:tcPr>
                    <a:solidFill>
                      <a:schemeClr val="bg2">
                        <a:lumMod val="75000"/>
                      </a:schemeClr>
                    </a:solidFill>
                  </a:tcPr>
                </a:tc>
                <a:tc>
                  <a:txBody>
                    <a:bodyPr/>
                    <a:lstStyle/>
                    <a:p>
                      <a:r>
                        <a:rPr lang="en-US" dirty="0" smtClean="0"/>
                        <a:t>8 MB</a:t>
                      </a:r>
                      <a:endParaRPr lang="en-US" dirty="0"/>
                    </a:p>
                  </a:txBody>
                  <a:tcPr>
                    <a:solidFill>
                      <a:schemeClr val="bg2">
                        <a:lumMod val="75000"/>
                      </a:schemeClr>
                    </a:solidFill>
                  </a:tcPr>
                </a:tc>
                <a:tc>
                  <a:txBody>
                    <a:bodyPr/>
                    <a:lstStyle/>
                    <a:p>
                      <a:r>
                        <a:rPr lang="en-US" dirty="0" smtClean="0"/>
                        <a:t>10 MB</a:t>
                      </a:r>
                      <a:endParaRPr lang="en-US" dirty="0"/>
                    </a:p>
                  </a:txBody>
                  <a:tcPr>
                    <a:solidFill>
                      <a:schemeClr val="bg2">
                        <a:lumMod val="75000"/>
                      </a:schemeClr>
                    </a:solidFill>
                  </a:tcPr>
                </a:tc>
                <a:tc>
                  <a:txBody>
                    <a:bodyPr/>
                    <a:lstStyle/>
                    <a:p>
                      <a:r>
                        <a:rPr lang="en-US" dirty="0" smtClean="0"/>
                        <a:t>346 MB</a:t>
                      </a:r>
                      <a:endParaRPr lang="en-US" dirty="0"/>
                    </a:p>
                  </a:txBody>
                  <a:tcPr>
                    <a:solidFill>
                      <a:schemeClr val="bg2">
                        <a:lumMod val="75000"/>
                      </a:schemeClr>
                    </a:solidFill>
                  </a:tcPr>
                </a:tc>
              </a:tr>
              <a:tr h="370840">
                <a:tc>
                  <a:txBody>
                    <a:bodyPr/>
                    <a:lstStyle/>
                    <a:p>
                      <a:r>
                        <a:rPr lang="en-US" dirty="0" smtClean="0"/>
                        <a:t>DB schema file size</a:t>
                      </a:r>
                      <a:endParaRPr lang="en-US" dirty="0"/>
                    </a:p>
                  </a:txBody>
                  <a:tcPr>
                    <a:solidFill>
                      <a:schemeClr val="bg2">
                        <a:lumMod val="75000"/>
                      </a:schemeClr>
                    </a:solidFill>
                  </a:tcPr>
                </a:tc>
                <a:tc>
                  <a:txBody>
                    <a:bodyPr/>
                    <a:lstStyle/>
                    <a:p>
                      <a:r>
                        <a:rPr lang="en-US" dirty="0" smtClean="0"/>
                        <a:t>2MB </a:t>
                      </a:r>
                    </a:p>
                  </a:txBody>
                  <a:tcPr>
                    <a:solidFill>
                      <a:schemeClr val="bg2">
                        <a:lumMod val="75000"/>
                      </a:schemeClr>
                    </a:solidFill>
                  </a:tcPr>
                </a:tc>
                <a:tc>
                  <a:txBody>
                    <a:bodyPr/>
                    <a:lstStyle/>
                    <a:p>
                      <a:r>
                        <a:rPr lang="en-US" dirty="0" smtClean="0"/>
                        <a:t>4MB </a:t>
                      </a:r>
                      <a:endParaRPr lang="en-US" dirty="0"/>
                    </a:p>
                  </a:txBody>
                  <a:tcPr>
                    <a:solidFill>
                      <a:schemeClr val="bg2">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183MB</a:t>
                      </a:r>
                    </a:p>
                  </a:txBody>
                  <a:tcPr>
                    <a:solidFill>
                      <a:schemeClr val="bg2">
                        <a:lumMod val="75000"/>
                      </a:schemeClr>
                    </a:solidFill>
                  </a:tcPr>
                </a:tc>
              </a:tr>
              <a:tr h="370840">
                <a:tc>
                  <a:txBody>
                    <a:bodyPr/>
                    <a:lstStyle/>
                    <a:p>
                      <a:r>
                        <a:rPr lang="en-US" dirty="0" smtClean="0"/>
                        <a:t>Participants</a:t>
                      </a:r>
                      <a:endParaRPr lang="en-US" dirty="0"/>
                    </a:p>
                  </a:txBody>
                  <a:tcPr>
                    <a:solidFill>
                      <a:schemeClr val="bg2">
                        <a:lumMod val="75000"/>
                      </a:schemeClr>
                    </a:solidFill>
                  </a:tcPr>
                </a:tc>
                <a:tc>
                  <a:txBody>
                    <a:bodyPr/>
                    <a:lstStyle/>
                    <a:p>
                      <a:r>
                        <a:rPr lang="en-US" dirty="0" smtClean="0"/>
                        <a:t>33</a:t>
                      </a:r>
                      <a:endParaRPr lang="en-US" dirty="0"/>
                    </a:p>
                  </a:txBody>
                  <a:tcPr>
                    <a:solidFill>
                      <a:schemeClr val="bg2">
                        <a:lumMod val="75000"/>
                      </a:schemeClr>
                    </a:solidFill>
                  </a:tcPr>
                </a:tc>
                <a:tc>
                  <a:txBody>
                    <a:bodyPr/>
                    <a:lstStyle/>
                    <a:p>
                      <a:r>
                        <a:rPr lang="en-US" dirty="0" smtClean="0"/>
                        <a:t>24</a:t>
                      </a:r>
                      <a:endParaRPr lang="en-US" dirty="0"/>
                    </a:p>
                  </a:txBody>
                  <a:tcPr>
                    <a:solidFill>
                      <a:schemeClr val="bg2">
                        <a:lumMod val="75000"/>
                      </a:schemeClr>
                    </a:solidFill>
                  </a:tcPr>
                </a:tc>
                <a:tc>
                  <a:txBody>
                    <a:bodyPr/>
                    <a:lstStyle/>
                    <a:p>
                      <a:r>
                        <a:rPr lang="en-US" dirty="0" smtClean="0"/>
                        <a:t>31</a:t>
                      </a:r>
                      <a:endParaRPr lang="en-US" dirty="0"/>
                    </a:p>
                  </a:txBody>
                  <a:tcPr>
                    <a:solidFill>
                      <a:schemeClr val="bg2">
                        <a:lumMod val="75000"/>
                      </a:schemeClr>
                    </a:solidFill>
                  </a:tcPr>
                </a:tc>
              </a:tr>
              <a:tr h="370840">
                <a:tc>
                  <a:txBody>
                    <a:bodyPr/>
                    <a:lstStyle/>
                    <a:p>
                      <a:r>
                        <a:rPr lang="en-US" dirty="0" smtClean="0"/>
                        <a:t>Records</a:t>
                      </a:r>
                      <a:endParaRPr lang="en-US" dirty="0"/>
                    </a:p>
                  </a:txBody>
                  <a:tcPr>
                    <a:solidFill>
                      <a:schemeClr val="bg2">
                        <a:lumMod val="75000"/>
                      </a:schemeClr>
                    </a:solidFill>
                  </a:tcPr>
                </a:tc>
                <a:tc>
                  <a:txBody>
                    <a:bodyPr/>
                    <a:lstStyle/>
                    <a:p>
                      <a:r>
                        <a:rPr lang="en-US" dirty="0" smtClean="0"/>
                        <a:t>5,232</a:t>
                      </a:r>
                      <a:endParaRPr lang="en-US" dirty="0"/>
                    </a:p>
                  </a:txBody>
                  <a:tcPr>
                    <a:solidFill>
                      <a:schemeClr val="bg2">
                        <a:lumMod val="75000"/>
                      </a:schemeClr>
                    </a:solidFill>
                  </a:tcPr>
                </a:tc>
                <a:tc>
                  <a:txBody>
                    <a:bodyPr/>
                    <a:lstStyle/>
                    <a:p>
                      <a:r>
                        <a:rPr lang="en-US" dirty="0" smtClean="0"/>
                        <a:t>13,164</a:t>
                      </a:r>
                      <a:endParaRPr lang="en-US" dirty="0"/>
                    </a:p>
                  </a:txBody>
                  <a:tcPr>
                    <a:solidFill>
                      <a:schemeClr val="bg2">
                        <a:lumMod val="75000"/>
                      </a:schemeClr>
                    </a:solidFill>
                  </a:tcPr>
                </a:tc>
                <a:tc>
                  <a:txBody>
                    <a:bodyPr/>
                    <a:lstStyle/>
                    <a:p>
                      <a:r>
                        <a:rPr lang="en-US" dirty="0" smtClean="0"/>
                        <a:t>737,361</a:t>
                      </a:r>
                      <a:endParaRPr lang="en-US" dirty="0"/>
                    </a:p>
                  </a:txBody>
                  <a:tcPr>
                    <a:solidFill>
                      <a:schemeClr val="bg2">
                        <a:lumMod val="75000"/>
                      </a:schemeClr>
                    </a:solidFill>
                  </a:tcPr>
                </a:tc>
              </a:tr>
              <a:tr h="370840">
                <a:tc>
                  <a:txBody>
                    <a:bodyPr/>
                    <a:lstStyle/>
                    <a:p>
                      <a:r>
                        <a:rPr lang="en-US" dirty="0" smtClean="0"/>
                        <a:t>Type</a:t>
                      </a:r>
                      <a:endParaRPr lang="en-US" dirty="0"/>
                    </a:p>
                  </a:txBody>
                  <a:tcPr>
                    <a:solidFill>
                      <a:schemeClr val="bg2">
                        <a:lumMod val="75000"/>
                      </a:schemeClr>
                    </a:solidFill>
                  </a:tcPr>
                </a:tc>
                <a:tc>
                  <a:txBody>
                    <a:bodyPr/>
                    <a:lstStyle/>
                    <a:p>
                      <a:r>
                        <a:rPr lang="en-US" dirty="0" smtClean="0"/>
                        <a:t>Survey</a:t>
                      </a:r>
                      <a:endParaRPr lang="en-US" dirty="0"/>
                    </a:p>
                  </a:txBody>
                  <a:tcPr>
                    <a:solidFill>
                      <a:schemeClr val="bg2">
                        <a:lumMod val="75000"/>
                      </a:schemeClr>
                    </a:solidFill>
                  </a:tcPr>
                </a:tc>
                <a:tc>
                  <a:txBody>
                    <a:bodyPr/>
                    <a:lstStyle/>
                    <a:p>
                      <a:r>
                        <a:rPr lang="en-US" dirty="0" smtClean="0"/>
                        <a:t>Survey</a:t>
                      </a:r>
                      <a:endParaRPr lang="en-US" dirty="0"/>
                    </a:p>
                  </a:txBody>
                  <a:tcPr>
                    <a:solidFill>
                      <a:schemeClr val="bg2">
                        <a:lumMod val="75000"/>
                      </a:schemeClr>
                    </a:solidFill>
                  </a:tcPr>
                </a:tc>
                <a:tc>
                  <a:txBody>
                    <a:bodyPr/>
                    <a:lstStyle/>
                    <a:p>
                      <a:r>
                        <a:rPr lang="en-US" dirty="0" smtClean="0"/>
                        <a:t>Sensor + Survey</a:t>
                      </a:r>
                      <a:endParaRPr lang="en-US" dirty="0"/>
                    </a:p>
                  </a:txBody>
                  <a:tcPr>
                    <a:solidFill>
                      <a:schemeClr val="bg2">
                        <a:lumMod val="75000"/>
                      </a:schemeClr>
                    </a:solidFill>
                  </a:tcPr>
                </a:tc>
              </a:tr>
            </a:tbl>
          </a:graphicData>
        </a:graphic>
      </p:graphicFrame>
      <p:cxnSp>
        <p:nvCxnSpPr>
          <p:cNvPr id="13" name="Straight Connector 12"/>
          <p:cNvCxnSpPr/>
          <p:nvPr/>
        </p:nvCxnSpPr>
        <p:spPr>
          <a:xfrm>
            <a:off x="673100" y="1343421"/>
            <a:ext cx="1968500" cy="637779"/>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11200" y="1564361"/>
            <a:ext cx="876300" cy="307777"/>
          </a:xfrm>
          <a:prstGeom prst="rect">
            <a:avLst/>
          </a:prstGeom>
          <a:noFill/>
        </p:spPr>
        <p:txBody>
          <a:bodyPr wrap="square" rtlCol="0">
            <a:spAutoFit/>
          </a:bodyPr>
          <a:lstStyle/>
          <a:p>
            <a:r>
              <a:rPr lang="en-US" sz="1400" dirty="0" smtClean="0"/>
              <a:t>Metrics</a:t>
            </a:r>
            <a:endParaRPr lang="en-US" sz="1400" dirty="0"/>
          </a:p>
        </p:txBody>
      </p:sp>
      <p:sp>
        <p:nvSpPr>
          <p:cNvPr id="15" name="TextBox 14"/>
          <p:cNvSpPr txBox="1"/>
          <p:nvPr/>
        </p:nvSpPr>
        <p:spPr>
          <a:xfrm>
            <a:off x="1244600" y="1309281"/>
            <a:ext cx="838200" cy="307777"/>
          </a:xfrm>
          <a:prstGeom prst="rect">
            <a:avLst/>
          </a:prstGeom>
          <a:noFill/>
        </p:spPr>
        <p:txBody>
          <a:bodyPr wrap="square" rtlCol="0">
            <a:spAutoFit/>
          </a:bodyPr>
          <a:lstStyle/>
          <a:p>
            <a:r>
              <a:rPr lang="en-US" sz="1400" dirty="0" smtClean="0"/>
              <a:t>Studies</a:t>
            </a:r>
            <a:endParaRPr lang="en-US" sz="1400" dirty="0"/>
          </a:p>
        </p:txBody>
      </p:sp>
    </p:spTree>
    <p:extLst>
      <p:ext uri="{BB962C8B-B14F-4D97-AF65-F5344CB8AC3E}">
        <p14:creationId xmlns:p14="http://schemas.microsoft.com/office/powerpoint/2010/main" val="1092150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noFill/>
        </p:spPr>
        <p:txBody>
          <a:bodyPr>
            <a:normAutofit lnSpcReduction="10000"/>
          </a:bodyPr>
          <a:lstStyle/>
          <a:p>
            <a:r>
              <a:rPr lang="en-US" dirty="0">
                <a:effectLst>
                  <a:innerShdw blurRad="114300">
                    <a:prstClr val="black"/>
                  </a:innerShdw>
                  <a:reflection endPos="0" dir="5400000" sy="-100000" algn="bl" rotWithShape="0"/>
                </a:effectLst>
              </a:rPr>
              <a:t>Introduction</a:t>
            </a:r>
            <a:endParaRPr lang="en-US" dirty="0"/>
          </a:p>
          <a:p>
            <a:r>
              <a:rPr lang="en-US" dirty="0">
                <a:effectLst>
                  <a:outerShdw blurRad="50800" sx="1000" sy="1000" algn="ctr" rotWithShape="0">
                    <a:schemeClr val="bg1">
                      <a:lumMod val="85000"/>
                    </a:schemeClr>
                  </a:outerShdw>
                </a:effectLst>
              </a:rPr>
              <a:t>Related Work</a:t>
            </a:r>
          </a:p>
          <a:p>
            <a:r>
              <a:rPr lang="en-US" dirty="0">
                <a:effectLst>
                  <a:outerShdw blurRad="50800" sx="1000" sy="1000" algn="ctr" rotWithShape="0">
                    <a:schemeClr val="bg1">
                      <a:lumMod val="85000"/>
                    </a:schemeClr>
                  </a:outerShdw>
                </a:effectLst>
              </a:rPr>
              <a:t>Data Overview</a:t>
            </a:r>
          </a:p>
          <a:p>
            <a:r>
              <a:rPr lang="en-US" dirty="0">
                <a:effectLst>
                  <a:outerShdw blurRad="50800" sx="1000" sy="1000" algn="ctr" rotWithShape="0">
                    <a:schemeClr val="bg1">
                      <a:lumMod val="85000"/>
                    </a:schemeClr>
                  </a:outerShdw>
                </a:effectLst>
              </a:rPr>
              <a:t>Methodology &amp; Implementation</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Results</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a:p>
            <a:endParaRPr lang="en-US" dirty="0"/>
          </a:p>
        </p:txBody>
      </p:sp>
    </p:spTree>
    <p:extLst>
      <p:ext uri="{BB962C8B-B14F-4D97-AF65-F5344CB8AC3E}">
        <p14:creationId xmlns:p14="http://schemas.microsoft.com/office/powerpoint/2010/main" val="1628299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2521"/>
          </a:xfrm>
        </p:spPr>
        <p:txBody>
          <a:bodyPr>
            <a:normAutofit fontScale="90000"/>
          </a:bodyPr>
          <a:lstStyle/>
          <a:p>
            <a:r>
              <a:rPr lang="en-US" dirty="0" smtClean="0"/>
              <a:t>Methodology </a:t>
            </a:r>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42641757"/>
              </p:ext>
            </p:extLst>
          </p:nvPr>
        </p:nvGraphicFramePr>
        <p:xfrm>
          <a:off x="5753100" y="1651000"/>
          <a:ext cx="3251200" cy="281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 name="Straight Arrow Connector 14"/>
          <p:cNvCxnSpPr/>
          <p:nvPr/>
        </p:nvCxnSpPr>
        <p:spPr>
          <a:xfrm flipH="1">
            <a:off x="7378699" y="1477060"/>
            <a:ext cx="1219201" cy="1672719"/>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48181" y="1107728"/>
            <a:ext cx="1791965" cy="369332"/>
          </a:xfrm>
          <a:prstGeom prst="rect">
            <a:avLst/>
          </a:prstGeom>
          <a:noFill/>
        </p:spPr>
        <p:txBody>
          <a:bodyPr wrap="none" rtlCol="0">
            <a:spAutoFit/>
          </a:bodyPr>
          <a:lstStyle/>
          <a:p>
            <a:r>
              <a:rPr lang="en-US" dirty="0" smtClean="0">
                <a:solidFill>
                  <a:srgbClr val="00B0F0"/>
                </a:solidFill>
              </a:rPr>
              <a:t>IDEAL METRIC</a:t>
            </a:r>
            <a:endParaRPr lang="en-US" dirty="0">
              <a:solidFill>
                <a:srgbClr val="00B0F0"/>
              </a:solidFill>
            </a:endParaRPr>
          </a:p>
        </p:txBody>
      </p:sp>
      <p:sp>
        <p:nvSpPr>
          <p:cNvPr id="22" name="TextBox 21"/>
          <p:cNvSpPr txBox="1"/>
          <p:nvPr/>
        </p:nvSpPr>
        <p:spPr>
          <a:xfrm>
            <a:off x="1003300" y="1739900"/>
            <a:ext cx="184731" cy="369332"/>
          </a:xfrm>
          <a:prstGeom prst="rect">
            <a:avLst/>
          </a:prstGeom>
          <a:noFill/>
        </p:spPr>
        <p:txBody>
          <a:bodyPr wrap="none" rtlCol="0">
            <a:spAutoFit/>
          </a:bodyPr>
          <a:lstStyle/>
          <a:p>
            <a:endParaRPr lang="en-US" dirty="0"/>
          </a:p>
        </p:txBody>
      </p:sp>
      <p:sp>
        <p:nvSpPr>
          <p:cNvPr id="23" name="TextBox 22"/>
          <p:cNvSpPr txBox="1"/>
          <p:nvPr/>
        </p:nvSpPr>
        <p:spPr>
          <a:xfrm>
            <a:off x="475192" y="933788"/>
            <a:ext cx="8211607" cy="3754874"/>
          </a:xfrm>
          <a:prstGeom prst="rect">
            <a:avLst/>
          </a:prstGeom>
          <a:noFill/>
        </p:spPr>
        <p:txBody>
          <a:bodyPr wrap="square" rtlCol="0">
            <a:spAutoFit/>
          </a:bodyPr>
          <a:lstStyle/>
          <a:p>
            <a:pPr marL="285750" indent="-285750">
              <a:buFont typeface="Wingdings" charset="2"/>
              <a:buChar char="Ø"/>
            </a:pPr>
            <a:r>
              <a:rPr lang="en-US" sz="2200" dirty="0" smtClean="0">
                <a:latin typeface="Helvetica" charset="0"/>
                <a:ea typeface="Helvetica" charset="0"/>
                <a:cs typeface="Helvetica" charset="0"/>
              </a:rPr>
              <a:t>WHAT GOES INTO DASHBOARDS?</a:t>
            </a:r>
            <a:br>
              <a:rPr lang="en-US" sz="2200" dirty="0" smtClean="0">
                <a:latin typeface="Helvetica" charset="0"/>
                <a:ea typeface="Helvetica" charset="0"/>
                <a:cs typeface="Helvetica" charset="0"/>
              </a:rPr>
            </a:br>
            <a:r>
              <a:rPr lang="en-US" sz="2200" dirty="0" smtClean="0">
                <a:latin typeface="Helvetica" charset="0"/>
                <a:ea typeface="Helvetica" charset="0"/>
                <a:cs typeface="Helvetica" charset="0"/>
              </a:rPr>
              <a:t>- </a:t>
            </a:r>
            <a:r>
              <a:rPr lang="en-US" sz="2200" dirty="0">
                <a:latin typeface="Helvetica" charset="0"/>
                <a:ea typeface="Helvetica" charset="0"/>
                <a:cs typeface="Helvetica" charset="0"/>
              </a:rPr>
              <a:t>I</a:t>
            </a:r>
            <a:r>
              <a:rPr lang="en-US" sz="2200" dirty="0" smtClean="0">
                <a:latin typeface="Helvetica" charset="0"/>
                <a:ea typeface="Helvetica" charset="0"/>
                <a:cs typeface="Helvetica" charset="0"/>
              </a:rPr>
              <a:t>nvolves showing relationship between meaningful data.</a:t>
            </a:r>
            <a:br>
              <a:rPr lang="en-US" sz="2200" dirty="0" smtClean="0">
                <a:latin typeface="Helvetica" charset="0"/>
                <a:ea typeface="Helvetica" charset="0"/>
                <a:cs typeface="Helvetica" charset="0"/>
              </a:rPr>
            </a:br>
            <a:r>
              <a:rPr lang="en-US" sz="2200" dirty="0" smtClean="0">
                <a:latin typeface="Helvetica" charset="0"/>
                <a:ea typeface="Helvetica" charset="0"/>
                <a:cs typeface="Helvetica" charset="0"/>
              </a:rPr>
              <a:t>- Relevant data grouped by Business Logic</a:t>
            </a:r>
            <a:br>
              <a:rPr lang="en-US" sz="2200" dirty="0" smtClean="0">
                <a:latin typeface="Helvetica" charset="0"/>
                <a:ea typeface="Helvetica" charset="0"/>
                <a:cs typeface="Helvetica" charset="0"/>
              </a:rPr>
            </a:br>
            <a:endParaRPr lang="en-US" sz="2200" dirty="0">
              <a:latin typeface="Helvetica" charset="0"/>
              <a:ea typeface="Helvetica" charset="0"/>
              <a:cs typeface="Helvetica" charset="0"/>
            </a:endParaRPr>
          </a:p>
          <a:p>
            <a:pPr marL="285750" indent="-285750">
              <a:buFont typeface="Wingdings" charset="2"/>
              <a:buChar char="Ø"/>
            </a:pPr>
            <a:r>
              <a:rPr lang="en-US" sz="2200" dirty="0" smtClean="0">
                <a:latin typeface="Helvetica" charset="0"/>
                <a:ea typeface="Helvetica" charset="0"/>
                <a:cs typeface="Helvetica" charset="0"/>
              </a:rPr>
              <a:t>KEY CONSIDERATIONS</a:t>
            </a:r>
          </a:p>
          <a:p>
            <a:pPr marL="285750" indent="-285750">
              <a:buFont typeface="Wingdings" charset="2"/>
              <a:buChar char="Ø"/>
            </a:pPr>
            <a:endParaRPr lang="en-US" sz="2200" dirty="0" smtClean="0">
              <a:latin typeface="Helvetica" charset="0"/>
              <a:ea typeface="Helvetica" charset="0"/>
              <a:cs typeface="Helvetica" charset="0"/>
            </a:endParaRPr>
          </a:p>
          <a:p>
            <a:pPr marL="400050" indent="-400050">
              <a:buFont typeface="+mj-lt"/>
              <a:buAutoNum type="romanLcPeriod"/>
            </a:pPr>
            <a:r>
              <a:rPr lang="en-US" sz="2200" dirty="0" smtClean="0">
                <a:latin typeface="Helvetica" charset="0"/>
                <a:ea typeface="Helvetica" charset="0"/>
                <a:cs typeface="Helvetica" charset="0"/>
              </a:rPr>
              <a:t>Timeliness – relevant time bound data</a:t>
            </a:r>
          </a:p>
          <a:p>
            <a:pPr marL="400050" indent="-400050">
              <a:buFont typeface="+mj-lt"/>
              <a:buAutoNum type="romanLcPeriod"/>
            </a:pPr>
            <a:r>
              <a:rPr lang="en-US" sz="2200" dirty="0" smtClean="0">
                <a:latin typeface="Helvetica" charset="0"/>
                <a:ea typeface="Helvetica" charset="0"/>
                <a:cs typeface="Helvetica" charset="0"/>
              </a:rPr>
              <a:t>UI Design – appealing and trendy</a:t>
            </a:r>
          </a:p>
          <a:p>
            <a:pPr marL="400050" indent="-400050">
              <a:buFont typeface="+mj-lt"/>
              <a:buAutoNum type="romanLcPeriod"/>
            </a:pPr>
            <a:r>
              <a:rPr lang="en-US" sz="2200" dirty="0" smtClean="0">
                <a:latin typeface="Helvetica" charset="0"/>
                <a:ea typeface="Helvetica" charset="0"/>
                <a:cs typeface="Helvetica" charset="0"/>
              </a:rPr>
              <a:t>Interactivity – allow user actions</a:t>
            </a:r>
          </a:p>
          <a:p>
            <a:pPr marL="400050" indent="-400050">
              <a:buFont typeface="+mj-lt"/>
              <a:buAutoNum type="romanLcPeriod"/>
            </a:pPr>
            <a:r>
              <a:rPr lang="en-US" sz="2200" dirty="0" smtClean="0">
                <a:latin typeface="Helvetica" charset="0"/>
                <a:ea typeface="Helvetica" charset="0"/>
                <a:cs typeface="Helvetica" charset="0"/>
              </a:rPr>
              <a:t>Data Intensiveness – more the merrier</a:t>
            </a:r>
            <a:endParaRPr lang="en-US" sz="2200" dirty="0">
              <a:latin typeface="Helvetica" charset="0"/>
              <a:ea typeface="Helvetica" charset="0"/>
              <a:cs typeface="Helvetica" charset="0"/>
            </a:endParaRPr>
          </a:p>
          <a:p>
            <a:pPr marL="400050" indent="-400050">
              <a:buFont typeface="Arial" charset="0"/>
              <a:buChar char="•"/>
            </a:pPr>
            <a:endParaRPr lang="en-US" dirty="0" smtClean="0"/>
          </a:p>
        </p:txBody>
      </p:sp>
    </p:spTree>
    <p:extLst>
      <p:ext uri="{BB962C8B-B14F-4D97-AF65-F5344CB8AC3E}">
        <p14:creationId xmlns:p14="http://schemas.microsoft.com/office/powerpoint/2010/main" val="35784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2521"/>
          </a:xfrm>
        </p:spPr>
        <p:txBody>
          <a:bodyPr>
            <a:normAutofit fontScale="90000"/>
          </a:bodyPr>
          <a:lstStyle/>
          <a:p>
            <a:r>
              <a:rPr lang="en-US" dirty="0" smtClean="0"/>
              <a:t>Web Application Architecture</a:t>
            </a:r>
            <a:endParaRPr lang="en-US" dirty="0"/>
          </a:p>
        </p:txBody>
      </p:sp>
      <p:sp>
        <p:nvSpPr>
          <p:cNvPr id="3" name="Content Placeholder 2"/>
          <p:cNvSpPr>
            <a:spLocks noGrp="1"/>
          </p:cNvSpPr>
          <p:nvPr>
            <p:ph idx="1"/>
          </p:nvPr>
        </p:nvSpPr>
        <p:spPr>
          <a:xfrm>
            <a:off x="457201" y="800100"/>
            <a:ext cx="4673600" cy="3746499"/>
          </a:xfrm>
        </p:spPr>
        <p:txBody>
          <a:bodyPr>
            <a:noAutofit/>
          </a:bodyPr>
          <a:lstStyle/>
          <a:p>
            <a:pPr>
              <a:buFont typeface="Wingdings" charset="2"/>
              <a:buChar char="Ø"/>
            </a:pPr>
            <a:r>
              <a:rPr lang="en-US" sz="2000" dirty="0" smtClean="0"/>
              <a:t>Components of a Web Application</a:t>
            </a:r>
          </a:p>
          <a:p>
            <a:pPr>
              <a:buFont typeface="Wingdings" charset="2"/>
              <a:buChar char="Ø"/>
            </a:pPr>
            <a:r>
              <a:rPr lang="en-US" sz="2000" dirty="0" smtClean="0"/>
              <a:t>Process</a:t>
            </a:r>
          </a:p>
          <a:p>
            <a:pPr marL="457200" lvl="1" indent="0">
              <a:buNone/>
            </a:pPr>
            <a:r>
              <a:rPr lang="en-US" dirty="0" smtClean="0"/>
              <a:t>STEP 1: Application Download</a:t>
            </a:r>
          </a:p>
          <a:p>
            <a:pPr marL="457200" lvl="1" indent="0">
              <a:buNone/>
            </a:pPr>
            <a:r>
              <a:rPr lang="en-US" dirty="0" smtClean="0"/>
              <a:t>STEP 2: Presentation Flow</a:t>
            </a:r>
          </a:p>
          <a:p>
            <a:pPr marL="457200" lvl="1" indent="0">
              <a:buNone/>
            </a:pPr>
            <a:r>
              <a:rPr lang="en-US" dirty="0" smtClean="0"/>
              <a:t>STEP 3: Data Interchange</a:t>
            </a:r>
          </a:p>
          <a:p>
            <a:pPr>
              <a:buFont typeface="Wingdings" charset="2"/>
              <a:buChar char="Ø"/>
            </a:pPr>
            <a:r>
              <a:rPr lang="en-US" sz="2000" dirty="0" smtClean="0"/>
              <a:t>MTD SYSTEM ARCHITECTURE</a:t>
            </a:r>
            <a:r>
              <a:rPr lang="en-US" sz="2000" dirty="0"/>
              <a:t/>
            </a:r>
            <a:br>
              <a:rPr lang="en-US" sz="2000" dirty="0"/>
            </a:br>
            <a:r>
              <a:rPr lang="en-US" sz="2000" dirty="0" smtClean="0"/>
              <a:t>	LAMP Stack Software </a:t>
            </a:r>
            <a:br>
              <a:rPr lang="en-US" sz="2000" dirty="0" smtClean="0"/>
            </a:br>
            <a:r>
              <a:rPr lang="en-US" sz="2000" dirty="0" smtClean="0"/>
              <a:t>	Software Engineering Approach</a:t>
            </a:r>
          </a:p>
          <a:p>
            <a:pPr lvl="1"/>
            <a:endParaRPr lang="en-US" sz="2200" dirty="0" smtClean="0"/>
          </a:p>
        </p:txBody>
      </p:sp>
      <p:pic>
        <p:nvPicPr>
          <p:cNvPr id="4" name="Picture 3" descr="5.Design%20Theory/arch.png"/>
          <p:cNvPicPr/>
          <p:nvPr/>
        </p:nvPicPr>
        <p:blipFill>
          <a:blip r:embed="rId3">
            <a:extLst>
              <a:ext uri="{28A0092B-C50C-407E-A947-70E740481C1C}">
                <a14:useLocalDpi xmlns:a14="http://schemas.microsoft.com/office/drawing/2010/main" val="0"/>
              </a:ext>
            </a:extLst>
          </a:blip>
          <a:srcRect/>
          <a:stretch>
            <a:fillRect/>
          </a:stretch>
        </p:blipFill>
        <p:spPr bwMode="auto">
          <a:xfrm>
            <a:off x="5130800" y="800100"/>
            <a:ext cx="3556000" cy="3746499"/>
          </a:xfrm>
          <a:prstGeom prst="rect">
            <a:avLst/>
          </a:prstGeom>
          <a:noFill/>
          <a:ln w="12700">
            <a:solidFill>
              <a:schemeClr val="accent1"/>
            </a:solidFill>
          </a:ln>
        </p:spPr>
      </p:pic>
    </p:spTree>
    <p:extLst>
      <p:ext uri="{BB962C8B-B14F-4D97-AF65-F5344CB8AC3E}">
        <p14:creationId xmlns:p14="http://schemas.microsoft.com/office/powerpoint/2010/main" val="265092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5461000" cy="669528"/>
          </a:xfrm>
        </p:spPr>
        <p:txBody>
          <a:bodyPr>
            <a:normAutofit/>
          </a:bodyPr>
          <a:lstStyle/>
          <a:p>
            <a:r>
              <a:rPr lang="en-US" sz="3200" dirty="0" smtClean="0"/>
              <a:t>Design Considerations</a:t>
            </a:r>
            <a:endParaRPr lang="en-US" sz="3200" dirty="0"/>
          </a:p>
        </p:txBody>
      </p:sp>
      <p:sp>
        <p:nvSpPr>
          <p:cNvPr id="3" name="Content Placeholder 2"/>
          <p:cNvSpPr>
            <a:spLocks noGrp="1"/>
          </p:cNvSpPr>
          <p:nvPr>
            <p:ph idx="1"/>
          </p:nvPr>
        </p:nvSpPr>
        <p:spPr>
          <a:xfrm>
            <a:off x="457200" y="1063229"/>
            <a:ext cx="5803900" cy="3531394"/>
          </a:xfrm>
        </p:spPr>
        <p:txBody>
          <a:bodyPr>
            <a:normAutofit fontScale="92500" lnSpcReduction="10000"/>
          </a:bodyPr>
          <a:lstStyle/>
          <a:p>
            <a:pPr marL="0" indent="0">
              <a:buNone/>
            </a:pPr>
            <a:r>
              <a:rPr lang="en-US" sz="2200" dirty="0" smtClean="0"/>
              <a:t>MVC ARCHITECTURAL PATTERN</a:t>
            </a:r>
          </a:p>
          <a:p>
            <a:pPr>
              <a:buFont typeface="Wingdings" charset="2"/>
              <a:buChar char="Ø"/>
            </a:pPr>
            <a:r>
              <a:rPr lang="en-US" sz="2200" dirty="0" smtClean="0"/>
              <a:t>Model – View – Controller</a:t>
            </a:r>
          </a:p>
          <a:p>
            <a:pPr>
              <a:buFont typeface="Wingdings" charset="2"/>
              <a:buChar char="Ø"/>
            </a:pPr>
            <a:r>
              <a:rPr lang="en-US" sz="2200" dirty="0" smtClean="0"/>
              <a:t>Industry Standard for implementing UI</a:t>
            </a:r>
          </a:p>
          <a:p>
            <a:pPr>
              <a:buFont typeface="Wingdings" charset="2"/>
              <a:buChar char="Ø"/>
            </a:pPr>
            <a:r>
              <a:rPr lang="en-US" sz="2200" dirty="0" smtClean="0"/>
              <a:t>Modular and robust design features as it provides abstraction support</a:t>
            </a:r>
            <a:br>
              <a:rPr lang="en-US" sz="2200" dirty="0" smtClean="0"/>
            </a:br>
            <a:endParaRPr lang="en-US" sz="2200" dirty="0" smtClean="0"/>
          </a:p>
          <a:p>
            <a:pPr marL="0" indent="0">
              <a:buNone/>
            </a:pPr>
            <a:r>
              <a:rPr lang="en-US" sz="2200" dirty="0" smtClean="0"/>
              <a:t>AngularJS implementation</a:t>
            </a:r>
          </a:p>
          <a:p>
            <a:pPr>
              <a:buFont typeface="Wingdings" charset="2"/>
              <a:buChar char="Ø"/>
            </a:pPr>
            <a:r>
              <a:rPr lang="en-US" sz="2200" dirty="0" smtClean="0"/>
              <a:t>2-WAY DATA BINDING</a:t>
            </a:r>
          </a:p>
          <a:p>
            <a:endParaRPr lang="en-US" sz="1600" dirty="0"/>
          </a:p>
        </p:txBody>
      </p:sp>
      <p:pic>
        <p:nvPicPr>
          <p:cNvPr id="6" name="Picture 5"/>
          <p:cNvPicPr>
            <a:picLocks noChangeAspect="1"/>
          </p:cNvPicPr>
          <p:nvPr/>
        </p:nvPicPr>
        <p:blipFill>
          <a:blip r:embed="rId3"/>
          <a:stretch>
            <a:fillRect/>
          </a:stretch>
        </p:blipFill>
        <p:spPr>
          <a:xfrm>
            <a:off x="5410200" y="2828926"/>
            <a:ext cx="3314700" cy="1765698"/>
          </a:xfrm>
          <a:prstGeom prst="rect">
            <a:avLst/>
          </a:prstGeom>
        </p:spPr>
      </p:pic>
      <p:pic>
        <p:nvPicPr>
          <p:cNvPr id="4" name="Picture 3"/>
          <p:cNvPicPr>
            <a:picLocks noChangeAspect="1"/>
          </p:cNvPicPr>
          <p:nvPr/>
        </p:nvPicPr>
        <p:blipFill>
          <a:blip r:embed="rId4"/>
          <a:stretch>
            <a:fillRect/>
          </a:stretch>
        </p:blipFill>
        <p:spPr>
          <a:xfrm>
            <a:off x="5562600" y="34926"/>
            <a:ext cx="2933700" cy="2794000"/>
          </a:xfrm>
          <a:prstGeom prst="rect">
            <a:avLst/>
          </a:prstGeom>
        </p:spPr>
      </p:pic>
    </p:spTree>
    <p:extLst>
      <p:ext uri="{BB962C8B-B14F-4D97-AF65-F5344CB8AC3E}">
        <p14:creationId xmlns:p14="http://schemas.microsoft.com/office/powerpoint/2010/main" val="946205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79821"/>
          </a:xfrm>
        </p:spPr>
        <p:txBody>
          <a:bodyPr>
            <a:normAutofit fontScale="90000"/>
          </a:bodyPr>
          <a:lstStyle/>
          <a:p>
            <a:r>
              <a:rPr lang="en-US" dirty="0" smtClean="0"/>
              <a:t>System Implementation</a:t>
            </a:r>
            <a:endParaRPr lang="en-US" dirty="0"/>
          </a:p>
        </p:txBody>
      </p:sp>
      <p:sp>
        <p:nvSpPr>
          <p:cNvPr id="6" name="Content Placeholder 5"/>
          <p:cNvSpPr>
            <a:spLocks noGrp="1"/>
          </p:cNvSpPr>
          <p:nvPr>
            <p:ph idx="1"/>
          </p:nvPr>
        </p:nvSpPr>
        <p:spPr>
          <a:xfrm>
            <a:off x="457200" y="977900"/>
            <a:ext cx="3898900" cy="3616723"/>
          </a:xfrm>
        </p:spPr>
        <p:txBody>
          <a:bodyPr>
            <a:normAutofit/>
          </a:bodyPr>
          <a:lstStyle/>
          <a:p>
            <a:pPr marL="0" indent="0">
              <a:buNone/>
            </a:pPr>
            <a:r>
              <a:rPr lang="en-US" sz="1600" dirty="0" smtClean="0"/>
              <a:t>Module Level Architecture Diagram</a:t>
            </a:r>
            <a:endParaRPr lang="en-US" sz="1600" dirty="0"/>
          </a:p>
        </p:txBody>
      </p:sp>
      <p:pic>
        <p:nvPicPr>
          <p:cNvPr id="7" name="Content Placeholder 3" descr="6.Methodology%20&amp;%20Implementation/modularArch%20(1).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270000"/>
            <a:ext cx="5797550" cy="3324623"/>
          </a:xfrm>
          <a:prstGeom prst="rect">
            <a:avLst/>
          </a:prstGeom>
          <a:noFill/>
          <a:ln>
            <a:noFill/>
          </a:ln>
        </p:spPr>
      </p:pic>
    </p:spTree>
    <p:extLst>
      <p:ext uri="{BB962C8B-B14F-4D97-AF65-F5344CB8AC3E}">
        <p14:creationId xmlns:p14="http://schemas.microsoft.com/office/powerpoint/2010/main" val="1406904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1"/>
            <a:ext cx="8229600" cy="571500"/>
          </a:xfrm>
        </p:spPr>
        <p:txBody>
          <a:bodyPr>
            <a:normAutofit/>
          </a:bodyPr>
          <a:lstStyle/>
          <a:p>
            <a:r>
              <a:rPr lang="en-US" sz="2800" dirty="0" smtClean="0"/>
              <a:t>File System Hierarchy</a:t>
            </a:r>
            <a:endParaRPr lang="en-US" sz="2800" dirty="0"/>
          </a:p>
        </p:txBody>
      </p:sp>
      <p:sp>
        <p:nvSpPr>
          <p:cNvPr id="3" name="Content Placeholder 2"/>
          <p:cNvSpPr>
            <a:spLocks noGrp="1"/>
          </p:cNvSpPr>
          <p:nvPr>
            <p:ph idx="1"/>
          </p:nvPr>
        </p:nvSpPr>
        <p:spPr>
          <a:xfrm>
            <a:off x="457200" y="685800"/>
            <a:ext cx="6540500" cy="3908823"/>
          </a:xfrm>
        </p:spPr>
        <p:txBody>
          <a:bodyPr>
            <a:normAutofit/>
          </a:bodyPr>
          <a:lstStyle/>
          <a:p>
            <a:pPr>
              <a:buFont typeface="Wingdings" charset="2"/>
              <a:buChar char="Ø"/>
            </a:pPr>
            <a:r>
              <a:rPr lang="en-US" sz="2200" dirty="0" smtClean="0"/>
              <a:t>Previous Implementation - Every entity in one folder</a:t>
            </a:r>
          </a:p>
          <a:p>
            <a:pPr>
              <a:buFont typeface="Wingdings" charset="2"/>
              <a:buChar char="Ø"/>
            </a:pPr>
            <a:r>
              <a:rPr lang="en-US" sz="2200" dirty="0" smtClean="0"/>
              <a:t>Current Enhancements – As shown, separating into modules</a:t>
            </a:r>
          </a:p>
          <a:p>
            <a:pPr>
              <a:buFont typeface="Wingdings" charset="2"/>
              <a:buChar char="Ø"/>
            </a:pPr>
            <a:r>
              <a:rPr lang="en-US" sz="2200" dirty="0" smtClean="0"/>
              <a:t>Makes development easy-  As lesser dependencies</a:t>
            </a:r>
          </a:p>
          <a:p>
            <a:pPr>
              <a:buFont typeface="Wingdings" charset="2"/>
              <a:buChar char="Ø"/>
            </a:pPr>
            <a:r>
              <a:rPr lang="en-US" sz="2200" b="1" dirty="0" smtClean="0"/>
              <a:t>S</a:t>
            </a:r>
            <a:r>
              <a:rPr lang="en-US" sz="2200" dirty="0" smtClean="0"/>
              <a:t>.O.L.I.D – </a:t>
            </a:r>
            <a:r>
              <a:rPr lang="en-US" sz="2200" b="1" dirty="0" smtClean="0"/>
              <a:t>S</a:t>
            </a:r>
            <a:r>
              <a:rPr lang="en-US" sz="2200" dirty="0" smtClean="0"/>
              <a:t>ingle </a:t>
            </a:r>
            <a:r>
              <a:rPr lang="en-US" sz="2200" b="1" dirty="0" smtClean="0"/>
              <a:t>R</a:t>
            </a:r>
            <a:r>
              <a:rPr lang="en-US" sz="2200" dirty="0" smtClean="0"/>
              <a:t>esponsibility </a:t>
            </a:r>
            <a:r>
              <a:rPr lang="en-US" sz="2200" b="1" dirty="0" smtClean="0"/>
              <a:t>P</a:t>
            </a:r>
            <a:r>
              <a:rPr lang="en-US" sz="2200" dirty="0" smtClean="0"/>
              <a:t>rinciple</a:t>
            </a:r>
          </a:p>
          <a:p>
            <a:pPr>
              <a:buFont typeface="Wingdings" charset="2"/>
              <a:buChar char="Ø"/>
            </a:pPr>
            <a:r>
              <a:rPr lang="en-US" sz="2200" dirty="0" smtClean="0"/>
              <a:t>Monolithic vs Modular Approach</a:t>
            </a:r>
          </a:p>
        </p:txBody>
      </p:sp>
      <p:pic>
        <p:nvPicPr>
          <p:cNvPr id="4" name="Picture 3" descr="6.Methodology%20&amp;%20Implementation/webFileSystem.jpg"/>
          <p:cNvPicPr/>
          <p:nvPr/>
        </p:nvPicPr>
        <p:blipFill>
          <a:blip r:embed="rId3">
            <a:extLst>
              <a:ext uri="{28A0092B-C50C-407E-A947-70E740481C1C}">
                <a14:useLocalDpi xmlns:a14="http://schemas.microsoft.com/office/drawing/2010/main" val="0"/>
              </a:ext>
            </a:extLst>
          </a:blip>
          <a:srcRect/>
          <a:stretch>
            <a:fillRect/>
          </a:stretch>
        </p:blipFill>
        <p:spPr bwMode="auto">
          <a:xfrm>
            <a:off x="6832600" y="205980"/>
            <a:ext cx="1943100" cy="4388643"/>
          </a:xfrm>
          <a:prstGeom prst="rect">
            <a:avLst/>
          </a:prstGeom>
          <a:noFill/>
          <a:ln w="12700">
            <a:solidFill>
              <a:schemeClr val="accent1"/>
            </a:solidFill>
          </a:ln>
          <a:effectLst/>
        </p:spPr>
      </p:pic>
    </p:spTree>
    <p:extLst>
      <p:ext uri="{BB962C8B-B14F-4D97-AF65-F5344CB8AC3E}">
        <p14:creationId xmlns:p14="http://schemas.microsoft.com/office/powerpoint/2010/main" val="543297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16321"/>
          </a:xfrm>
        </p:spPr>
        <p:txBody>
          <a:bodyPr>
            <a:normAutofit fontScale="90000"/>
          </a:bodyPr>
          <a:lstStyle/>
          <a:p>
            <a:r>
              <a:rPr lang="en-US" dirty="0" smtClean="0"/>
              <a:t>Lower Level </a:t>
            </a:r>
            <a:r>
              <a:rPr lang="en-US" dirty="0"/>
              <a:t>M</a:t>
            </a:r>
            <a:r>
              <a:rPr lang="en-US" dirty="0" smtClean="0"/>
              <a:t>odules</a:t>
            </a:r>
            <a:endParaRPr lang="en-US" dirty="0"/>
          </a:p>
        </p:txBody>
      </p:sp>
      <p:sp>
        <p:nvSpPr>
          <p:cNvPr id="3" name="Content Placeholder 2"/>
          <p:cNvSpPr>
            <a:spLocks noGrp="1"/>
          </p:cNvSpPr>
          <p:nvPr>
            <p:ph idx="1"/>
          </p:nvPr>
        </p:nvSpPr>
        <p:spPr>
          <a:xfrm>
            <a:off x="457200" y="736600"/>
            <a:ext cx="7556500" cy="4134644"/>
          </a:xfrm>
        </p:spPr>
        <p:txBody>
          <a:bodyPr>
            <a:noAutofit/>
          </a:bodyPr>
          <a:lstStyle/>
          <a:p>
            <a:r>
              <a:rPr lang="en-US" sz="2200" dirty="0" smtClean="0"/>
              <a:t>Configuration - </a:t>
            </a:r>
            <a:r>
              <a:rPr lang="en-US" sz="2200" dirty="0"/>
              <a:t>Help in running of the overall </a:t>
            </a:r>
            <a:r>
              <a:rPr lang="en-US" sz="2200" dirty="0" smtClean="0"/>
              <a:t>app</a:t>
            </a:r>
          </a:p>
          <a:p>
            <a:r>
              <a:rPr lang="en-US" sz="2200" dirty="0" smtClean="0"/>
              <a:t>Account Management - Login, Register, E-mail</a:t>
            </a:r>
          </a:p>
          <a:p>
            <a:r>
              <a:rPr lang="en-US" sz="2200" dirty="0" smtClean="0"/>
              <a:t>Admin - Get all users, Approve and Revoke access</a:t>
            </a:r>
          </a:p>
          <a:p>
            <a:r>
              <a:rPr lang="en-US" sz="2200" dirty="0" smtClean="0"/>
              <a:t>Overview - Landing Page and acts as interface </a:t>
            </a:r>
          </a:p>
          <a:p>
            <a:r>
              <a:rPr lang="en-US" sz="2200" dirty="0" smtClean="0"/>
              <a:t>File Management Module – Developed zipping functionality to help make files available for download together</a:t>
            </a:r>
          </a:p>
          <a:p>
            <a:r>
              <a:rPr lang="en-US" sz="2200" dirty="0"/>
              <a:t>RESTful end points </a:t>
            </a:r>
            <a:r>
              <a:rPr lang="en-US" sz="2200" dirty="0" smtClean="0"/>
              <a:t>for these </a:t>
            </a:r>
            <a:r>
              <a:rPr lang="en-US" sz="2200" dirty="0"/>
              <a:t>functionalities</a:t>
            </a:r>
          </a:p>
          <a:p>
            <a:endParaRPr lang="en-US" sz="2200" dirty="0" smtClean="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1" y="482600"/>
            <a:ext cx="1244599" cy="4112023"/>
          </a:xfrm>
          <a:prstGeom prst="rect">
            <a:avLst/>
          </a:prstGeom>
        </p:spPr>
      </p:pic>
      <p:sp>
        <p:nvSpPr>
          <p:cNvPr id="5" name="Left Brace 4"/>
          <p:cNvSpPr/>
          <p:nvPr/>
        </p:nvSpPr>
        <p:spPr>
          <a:xfrm>
            <a:off x="7137401" y="736600"/>
            <a:ext cx="355600" cy="14986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Left Brace 5"/>
          <p:cNvSpPr/>
          <p:nvPr/>
        </p:nvSpPr>
        <p:spPr>
          <a:xfrm>
            <a:off x="7137401" y="4178300"/>
            <a:ext cx="355600" cy="41632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5758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Related Work</a:t>
            </a:r>
          </a:p>
          <a:p>
            <a:r>
              <a:rPr lang="en-US" dirty="0" smtClean="0"/>
              <a:t>Design &amp; Implementation</a:t>
            </a:r>
          </a:p>
          <a:p>
            <a:r>
              <a:rPr lang="en-US" dirty="0" smtClean="0"/>
              <a:t>Results</a:t>
            </a:r>
          </a:p>
          <a:p>
            <a:r>
              <a:rPr lang="en-US" dirty="0" smtClean="0"/>
              <a:t>Conclusion &amp; Future Work</a:t>
            </a:r>
          </a:p>
          <a:p>
            <a:endParaRPr lang="en-US" dirty="0"/>
          </a:p>
        </p:txBody>
      </p:sp>
    </p:spTree>
    <p:extLst>
      <p:ext uri="{BB962C8B-B14F-4D97-AF65-F5344CB8AC3E}">
        <p14:creationId xmlns:p14="http://schemas.microsoft.com/office/powerpoint/2010/main" val="3653075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54421"/>
          </a:xfrm>
        </p:spPr>
        <p:txBody>
          <a:bodyPr>
            <a:normAutofit fontScale="90000"/>
          </a:bodyPr>
          <a:lstStyle/>
          <a:p>
            <a:r>
              <a:rPr lang="en-US" dirty="0" smtClean="0"/>
              <a:t>Shared Services Module</a:t>
            </a:r>
            <a:endParaRPr lang="en-US" dirty="0"/>
          </a:p>
        </p:txBody>
      </p:sp>
      <p:sp>
        <p:nvSpPr>
          <p:cNvPr id="3" name="Content Placeholder 2"/>
          <p:cNvSpPr>
            <a:spLocks noGrp="1"/>
          </p:cNvSpPr>
          <p:nvPr>
            <p:ph idx="1"/>
          </p:nvPr>
        </p:nvSpPr>
        <p:spPr>
          <a:xfrm>
            <a:off x="457200" y="660400"/>
            <a:ext cx="6769100" cy="4114800"/>
          </a:xfrm>
        </p:spPr>
        <p:txBody>
          <a:bodyPr>
            <a:noAutofit/>
          </a:bodyPr>
          <a:lstStyle/>
          <a:p>
            <a:pPr marL="514350" indent="-457200">
              <a:buFont typeface="+mj-lt"/>
              <a:buAutoNum type="arabicPeriod"/>
            </a:pPr>
            <a:r>
              <a:rPr lang="en-US" sz="2200" dirty="0" smtClean="0"/>
              <a:t>GraphService - for drawing similar study graphs using highcharts-ng directive</a:t>
            </a:r>
          </a:p>
          <a:p>
            <a:pPr marL="514350" indent="-457200">
              <a:buFont typeface="+mj-lt"/>
              <a:buAutoNum type="arabicPeriod"/>
            </a:pPr>
            <a:r>
              <a:rPr lang="en-US" sz="2200" dirty="0"/>
              <a:t>A</a:t>
            </a:r>
            <a:r>
              <a:rPr lang="en-US" sz="2200" dirty="0" smtClean="0"/>
              <a:t>ggregateService - for performing similar aggregations across all the studies for different metrics</a:t>
            </a:r>
          </a:p>
          <a:p>
            <a:pPr marL="514350" indent="-457200">
              <a:buFont typeface="+mj-lt"/>
              <a:buAutoNum type="arabicPeriod"/>
            </a:pPr>
            <a:r>
              <a:rPr lang="en-US" sz="2200" dirty="0" smtClean="0"/>
              <a:t>LoginService - to allow user actions and credentials across </a:t>
            </a:r>
            <a:r>
              <a:rPr lang="en-US" sz="2200" dirty="0" smtClean="0"/>
              <a:t>the whole </a:t>
            </a:r>
            <a:r>
              <a:rPr lang="en-US" sz="2200" dirty="0" smtClean="0"/>
              <a:t>app</a:t>
            </a:r>
          </a:p>
          <a:p>
            <a:pPr marL="514350" indent="-457200">
              <a:buFont typeface="+mj-lt"/>
              <a:buAutoNum type="arabicPeriod"/>
            </a:pPr>
            <a:r>
              <a:rPr lang="en-US" sz="2200" dirty="0" smtClean="0"/>
              <a:t>PHP Helper files shared in back-end</a:t>
            </a:r>
          </a:p>
          <a:p>
            <a:pPr marL="514350" indent="-457200">
              <a:buFont typeface="+mj-lt"/>
              <a:buAutoNum type="arabicPeriod"/>
            </a:pPr>
            <a:r>
              <a:rPr lang="en-US" sz="2200" dirty="0" smtClean="0"/>
              <a:t>Services for every study to share and relay data</a:t>
            </a:r>
            <a:endParaRPr lang="en-US" sz="2600" dirty="0" smtClean="0"/>
          </a:p>
        </p:txBody>
      </p:sp>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934" y="508000"/>
            <a:ext cx="1656766" cy="4085433"/>
          </a:xfrm>
          <a:prstGeom prst="rect">
            <a:avLst/>
          </a:prstGeom>
        </p:spPr>
      </p:pic>
      <p:sp>
        <p:nvSpPr>
          <p:cNvPr id="5" name="Left Brace 4"/>
          <p:cNvSpPr/>
          <p:nvPr/>
        </p:nvSpPr>
        <p:spPr>
          <a:xfrm>
            <a:off x="6743700" y="2362200"/>
            <a:ext cx="375234" cy="3556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79203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477974"/>
          </a:xfrm>
        </p:spPr>
        <p:txBody>
          <a:bodyPr>
            <a:normAutofit fontScale="90000"/>
          </a:bodyPr>
          <a:lstStyle/>
          <a:p>
            <a:r>
              <a:rPr lang="en-US" sz="2800" dirty="0" smtClean="0"/>
              <a:t>AngularJS Service Oriented Implementation</a:t>
            </a:r>
            <a:endParaRPr lang="en-US" sz="2800" dirty="0"/>
          </a:p>
        </p:txBody>
      </p:sp>
      <p:sp>
        <p:nvSpPr>
          <p:cNvPr id="3" name="Content Placeholder 2"/>
          <p:cNvSpPr>
            <a:spLocks noGrp="1"/>
          </p:cNvSpPr>
          <p:nvPr>
            <p:ph idx="1"/>
          </p:nvPr>
        </p:nvSpPr>
        <p:spPr>
          <a:xfrm>
            <a:off x="457200" y="777875"/>
            <a:ext cx="5092700" cy="2219325"/>
          </a:xfrm>
        </p:spPr>
        <p:txBody>
          <a:bodyPr>
            <a:normAutofit fontScale="92500"/>
          </a:bodyPr>
          <a:lstStyle/>
          <a:p>
            <a:pPr>
              <a:buFont typeface="Wingdings" charset="2"/>
              <a:buChar char="Ø"/>
            </a:pPr>
            <a:r>
              <a:rPr lang="en-US" dirty="0"/>
              <a:t>S</a:t>
            </a:r>
            <a:r>
              <a:rPr lang="en-US" dirty="0" smtClean="0"/>
              <a:t>ervice </a:t>
            </a:r>
            <a:r>
              <a:rPr lang="en-US" dirty="0"/>
              <a:t>O</a:t>
            </a:r>
            <a:r>
              <a:rPr lang="en-US" dirty="0" smtClean="0"/>
              <a:t>riented </a:t>
            </a:r>
            <a:r>
              <a:rPr lang="en-US" dirty="0"/>
              <a:t>A</a:t>
            </a:r>
            <a:r>
              <a:rPr lang="en-US" dirty="0" smtClean="0"/>
              <a:t>rchitecture </a:t>
            </a:r>
          </a:p>
          <a:p>
            <a:pPr>
              <a:buFont typeface="Wingdings" charset="2"/>
              <a:buChar char="Ø"/>
            </a:pPr>
            <a:r>
              <a:rPr lang="en-US" dirty="0" smtClean="0"/>
              <a:t>Supports abstraction</a:t>
            </a:r>
          </a:p>
          <a:p>
            <a:pPr>
              <a:buFont typeface="Wingdings" charset="2"/>
              <a:buChar char="Ø"/>
            </a:pPr>
            <a:r>
              <a:rPr lang="en-US" dirty="0" smtClean="0"/>
              <a:t>Provides Dependency Injection</a:t>
            </a:r>
          </a:p>
          <a:p>
            <a:pPr>
              <a:buFont typeface="Wingdings" charset="2"/>
              <a:buChar char="Ø"/>
            </a:pPr>
            <a:r>
              <a:rPr lang="en-US" dirty="0" smtClean="0"/>
              <a:t>Ultimately encourages code re-use</a:t>
            </a:r>
          </a:p>
        </p:txBody>
      </p:sp>
      <p:pic>
        <p:nvPicPr>
          <p:cNvPr id="4" name="Picture 3" descr="6.Methodology%20&amp;%20Implementation/Separation%20of%20concern.jpg"/>
          <p:cNvPicPr/>
          <p:nvPr/>
        </p:nvPicPr>
        <p:blipFill>
          <a:blip r:embed="rId3">
            <a:extLst>
              <a:ext uri="{28A0092B-C50C-407E-A947-70E740481C1C}">
                <a14:useLocalDpi xmlns:a14="http://schemas.microsoft.com/office/drawing/2010/main" val="0"/>
              </a:ext>
            </a:extLst>
          </a:blip>
          <a:srcRect/>
          <a:stretch>
            <a:fillRect/>
          </a:stretch>
        </p:blipFill>
        <p:spPr bwMode="auto">
          <a:xfrm>
            <a:off x="5651499" y="777875"/>
            <a:ext cx="3035301" cy="2219325"/>
          </a:xfrm>
          <a:prstGeom prst="rect">
            <a:avLst/>
          </a:prstGeom>
          <a:noFill/>
          <a:ln w="12700" cmpd="sng">
            <a:solidFill>
              <a:schemeClr val="accent1"/>
            </a:solidFill>
            <a:prstDash val="solid"/>
          </a:ln>
        </p:spPr>
      </p:pic>
      <p:pic>
        <p:nvPicPr>
          <p:cNvPr id="5" name="Picture 4" descr="6.Methodology%20&amp;%20Implementation/dependencyInjection.png"/>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91121"/>
            <a:ext cx="8229600" cy="1409581"/>
          </a:xfrm>
          <a:prstGeom prst="rect">
            <a:avLst/>
          </a:prstGeom>
          <a:noFill/>
          <a:ln w="12700">
            <a:solidFill>
              <a:schemeClr val="accent1"/>
            </a:solidFill>
          </a:ln>
        </p:spPr>
      </p:pic>
    </p:spTree>
    <p:extLst>
      <p:ext uri="{BB962C8B-B14F-4D97-AF65-F5344CB8AC3E}">
        <p14:creationId xmlns:p14="http://schemas.microsoft.com/office/powerpoint/2010/main" val="714330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30621"/>
          </a:xfrm>
        </p:spPr>
        <p:txBody>
          <a:bodyPr>
            <a:normAutofit fontScale="90000"/>
          </a:bodyPr>
          <a:lstStyle/>
          <a:p>
            <a:r>
              <a:rPr lang="en-US" dirty="0" smtClean="0"/>
              <a:t>Study Modules</a:t>
            </a:r>
            <a:endParaRPr lang="en-US" dirty="0"/>
          </a:p>
        </p:txBody>
      </p:sp>
      <p:sp>
        <p:nvSpPr>
          <p:cNvPr id="3" name="Content Placeholder 2"/>
          <p:cNvSpPr>
            <a:spLocks noGrp="1"/>
          </p:cNvSpPr>
          <p:nvPr>
            <p:ph idx="1"/>
          </p:nvPr>
        </p:nvSpPr>
        <p:spPr>
          <a:xfrm>
            <a:off x="457200" y="736600"/>
            <a:ext cx="6661734" cy="3924300"/>
          </a:xfrm>
        </p:spPr>
        <p:txBody>
          <a:bodyPr/>
          <a:lstStyle/>
          <a:p>
            <a:pPr>
              <a:buFont typeface="Wingdings" charset="2"/>
              <a:buChar char="Ø"/>
            </a:pPr>
            <a:r>
              <a:rPr lang="en-US" sz="2200" dirty="0" smtClean="0"/>
              <a:t>Survey Schema Generalization Approach</a:t>
            </a:r>
          </a:p>
          <a:p>
            <a:pPr>
              <a:buFont typeface="Wingdings" charset="2"/>
              <a:buChar char="Ø"/>
            </a:pPr>
            <a:r>
              <a:rPr lang="en-US" sz="2200" dirty="0" smtClean="0"/>
              <a:t>Hierarchical Visualization is supported</a:t>
            </a:r>
          </a:p>
          <a:p>
            <a:pPr marL="800100" lvl="1">
              <a:buFont typeface="+mj-lt"/>
              <a:buAutoNum type="arabicPeriod"/>
            </a:pPr>
            <a:r>
              <a:rPr lang="en-US" sz="1800" dirty="0" smtClean="0"/>
              <a:t>Study Overview – Study level stats, aggregated</a:t>
            </a:r>
          </a:p>
          <a:p>
            <a:pPr marL="800100" lvl="1">
              <a:buFont typeface="+mj-lt"/>
              <a:buAutoNum type="arabicPeriod"/>
            </a:pPr>
            <a:r>
              <a:rPr lang="en-US" sz="1800" dirty="0" smtClean="0"/>
              <a:t>Participant </a:t>
            </a:r>
            <a:r>
              <a:rPr lang="en-US" sz="1800" dirty="0" smtClean="0"/>
              <a:t>- </a:t>
            </a:r>
            <a:r>
              <a:rPr lang="en-US" sz="1800" dirty="0"/>
              <a:t>L</a:t>
            </a:r>
            <a:r>
              <a:rPr lang="en-US" sz="1800" dirty="0" smtClean="0"/>
              <a:t>ocalized view of individual level stats</a:t>
            </a:r>
            <a:endParaRPr lang="en-US" sz="1800" dirty="0" smtClean="0"/>
          </a:p>
          <a:p>
            <a:pPr>
              <a:buFont typeface="Wingdings" charset="2"/>
              <a:buChar char="Ø"/>
            </a:pPr>
            <a:r>
              <a:rPr lang="en-US" sz="2200" dirty="0" smtClean="0"/>
              <a:t>Process followed for each study module</a:t>
            </a:r>
          </a:p>
          <a:p>
            <a:pPr>
              <a:buFont typeface="Wingdings" charset="2"/>
              <a:buChar char="Ø"/>
            </a:pPr>
            <a:endParaRPr lang="en-US" dirty="0" smtClean="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934" y="885429"/>
            <a:ext cx="1567866" cy="3530204"/>
          </a:xfrm>
          <a:prstGeom prst="rect">
            <a:avLst/>
          </a:prstGeom>
        </p:spPr>
      </p:pic>
      <p:sp>
        <p:nvSpPr>
          <p:cNvPr id="6" name="Left Brace 5"/>
          <p:cNvSpPr/>
          <p:nvPr/>
        </p:nvSpPr>
        <p:spPr>
          <a:xfrm>
            <a:off x="6928434" y="2882900"/>
            <a:ext cx="190500" cy="1079500"/>
          </a:xfrm>
          <a:prstGeom prst="leftBrace">
            <a:avLst/>
          </a:prstGeom>
          <a:ln w="4762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descr="6.Methodology%20&amp;%20Implementation/process.jpg"/>
          <p:cNvPicPr/>
          <p:nvPr/>
        </p:nvPicPr>
        <p:blipFill>
          <a:blip r:embed="rId4">
            <a:extLst>
              <a:ext uri="{28A0092B-C50C-407E-A947-70E740481C1C}">
                <a14:useLocalDpi xmlns:a14="http://schemas.microsoft.com/office/drawing/2010/main" val="0"/>
              </a:ext>
            </a:extLst>
          </a:blip>
          <a:srcRect/>
          <a:stretch>
            <a:fillRect/>
          </a:stretch>
        </p:blipFill>
        <p:spPr bwMode="auto">
          <a:xfrm>
            <a:off x="558800" y="3492500"/>
            <a:ext cx="6369634" cy="1000521"/>
          </a:xfrm>
          <a:prstGeom prst="rect">
            <a:avLst/>
          </a:prstGeom>
          <a:noFill/>
          <a:ln w="12700">
            <a:solidFill>
              <a:schemeClr val="accent1"/>
            </a:solidFill>
          </a:ln>
        </p:spPr>
      </p:pic>
    </p:spTree>
    <p:extLst>
      <p:ext uri="{BB962C8B-B14F-4D97-AF65-F5344CB8AC3E}">
        <p14:creationId xmlns:p14="http://schemas.microsoft.com/office/powerpoint/2010/main" val="551921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03621"/>
          </a:xfrm>
        </p:spPr>
        <p:txBody>
          <a:bodyPr>
            <a:normAutofit fontScale="90000"/>
          </a:bodyPr>
          <a:lstStyle/>
          <a:p>
            <a:r>
              <a:rPr lang="en-US" dirty="0" smtClean="0"/>
              <a:t>NIMH STUDY</a:t>
            </a:r>
            <a:endParaRPr lang="en-US" dirty="0"/>
          </a:p>
        </p:txBody>
      </p:sp>
      <p:sp>
        <p:nvSpPr>
          <p:cNvPr id="3" name="Content Placeholder 2"/>
          <p:cNvSpPr>
            <a:spLocks noGrp="1"/>
          </p:cNvSpPr>
          <p:nvPr>
            <p:ph idx="1"/>
          </p:nvPr>
        </p:nvSpPr>
        <p:spPr>
          <a:xfrm>
            <a:off x="464130" y="609600"/>
            <a:ext cx="7028869" cy="4125755"/>
          </a:xfrm>
        </p:spPr>
        <p:txBody>
          <a:bodyPr>
            <a:normAutofit fontScale="47500" lnSpcReduction="20000"/>
          </a:bodyPr>
          <a:lstStyle/>
          <a:p>
            <a:pPr>
              <a:buFont typeface="Wingdings" charset="2"/>
              <a:buChar char="Ø"/>
            </a:pPr>
            <a:r>
              <a:rPr lang="en-US" sz="4600" dirty="0" smtClean="0"/>
              <a:t>Stats studied for displaying</a:t>
            </a:r>
          </a:p>
          <a:p>
            <a:pPr lvl="1">
              <a:buFont typeface="Wingdings" charset="2"/>
              <a:buChar char="Ø"/>
            </a:pPr>
            <a:r>
              <a:rPr lang="en-US" sz="4000" dirty="0" smtClean="0"/>
              <a:t>Days In study, Compliance, Survey Count</a:t>
            </a:r>
          </a:p>
          <a:p>
            <a:pPr lvl="1">
              <a:buFont typeface="Wingdings" charset="2"/>
              <a:buChar char="Ø"/>
            </a:pPr>
            <a:r>
              <a:rPr lang="en-US" sz="4000" dirty="0" smtClean="0"/>
              <a:t>Mood Change Response ( Positive, Negative, Total)</a:t>
            </a:r>
          </a:p>
          <a:p>
            <a:pPr lvl="1">
              <a:buFont typeface="Wingdings" charset="2"/>
              <a:buChar char="Ø"/>
            </a:pPr>
            <a:r>
              <a:rPr lang="en-US" sz="4000" dirty="0" smtClean="0"/>
              <a:t>Cause for Mood Change</a:t>
            </a:r>
          </a:p>
          <a:p>
            <a:pPr>
              <a:buFont typeface="Wingdings" charset="2"/>
              <a:buChar char="Ø"/>
            </a:pPr>
            <a:r>
              <a:rPr lang="en-US" sz="4600" dirty="0" smtClean="0"/>
              <a:t>DATE functions and Aggregate Functions in MySQL for querying</a:t>
            </a:r>
          </a:p>
          <a:p>
            <a:pPr>
              <a:buFont typeface="Wingdings" charset="2"/>
              <a:buChar char="Ø"/>
            </a:pPr>
            <a:r>
              <a:rPr lang="en-US" sz="4600" dirty="0" smtClean="0"/>
              <a:t>Main </a:t>
            </a:r>
            <a:r>
              <a:rPr lang="en-US" sz="4600" dirty="0" smtClean="0"/>
              <a:t>challenge – </a:t>
            </a:r>
            <a:r>
              <a:rPr lang="en-US" sz="4600" dirty="0" smtClean="0"/>
              <a:t>Large amount of Data, this was the first study developed</a:t>
            </a:r>
          </a:p>
          <a:p>
            <a:pPr>
              <a:buFont typeface="Wingdings" charset="2"/>
              <a:buChar char="Ø"/>
            </a:pPr>
            <a:r>
              <a:rPr lang="en-US" sz="4600" dirty="0" smtClean="0"/>
              <a:t>Caching of JSON response helped improve network transit by 60% </a:t>
            </a:r>
          </a:p>
          <a:p>
            <a:pPr>
              <a:buFont typeface="Wingdings" charset="2"/>
              <a:buChar char="Ø"/>
            </a:pPr>
            <a:endParaRPr lang="en-US" sz="1600" dirty="0" smtClean="0"/>
          </a:p>
          <a:p>
            <a:pPr>
              <a:buFont typeface="Wingdings" charset="2"/>
              <a:buChar char="Ø"/>
            </a:pPr>
            <a:endParaRPr lang="en-US" dirty="0" smtClean="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450" y="794782"/>
            <a:ext cx="1193800" cy="3530204"/>
          </a:xfrm>
          <a:prstGeom prst="rect">
            <a:avLst/>
          </a:prstGeom>
        </p:spPr>
      </p:pic>
      <p:sp>
        <p:nvSpPr>
          <p:cNvPr id="5" name="TextBox 4"/>
          <p:cNvSpPr txBox="1"/>
          <p:nvPr/>
        </p:nvSpPr>
        <p:spPr>
          <a:xfrm>
            <a:off x="3644900" y="406400"/>
            <a:ext cx="184731" cy="369332"/>
          </a:xfrm>
          <a:prstGeom prst="rect">
            <a:avLst/>
          </a:prstGeom>
          <a:noFill/>
        </p:spPr>
        <p:txBody>
          <a:bodyPr wrap="none" rtlCol="0">
            <a:spAutoFit/>
          </a:bodyPr>
          <a:lstStyle/>
          <a:p>
            <a:endParaRPr lang="en-US" dirty="0"/>
          </a:p>
        </p:txBody>
      </p:sp>
      <p:sp>
        <p:nvSpPr>
          <p:cNvPr id="7" name="Left Brace 6"/>
          <p:cNvSpPr/>
          <p:nvPr/>
        </p:nvSpPr>
        <p:spPr>
          <a:xfrm>
            <a:off x="7537450" y="2832100"/>
            <a:ext cx="88900" cy="292100"/>
          </a:xfrm>
          <a:prstGeom prst="leftBrace">
            <a:avLst/>
          </a:prstGeom>
          <a:ln w="4445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a:off x="8610600" y="2832100"/>
            <a:ext cx="76200" cy="292100"/>
          </a:xfrm>
          <a:prstGeom prst="rightBrace">
            <a:avLst/>
          </a:prstGeom>
          <a:ln w="4445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72218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41721"/>
          </a:xfrm>
        </p:spPr>
        <p:txBody>
          <a:bodyPr>
            <a:normAutofit fontScale="90000"/>
          </a:bodyPr>
          <a:lstStyle/>
          <a:p>
            <a:r>
              <a:rPr lang="en-US" dirty="0" smtClean="0"/>
              <a:t>NIMH STUDY </a:t>
            </a:r>
            <a:r>
              <a:rPr lang="en-US" smtClean="0"/>
              <a:t>(contd.)</a:t>
            </a:r>
            <a:endParaRPr lang="en-US"/>
          </a:p>
        </p:txBody>
      </p:sp>
      <p:sp>
        <p:nvSpPr>
          <p:cNvPr id="3" name="Content Placeholder 2"/>
          <p:cNvSpPr>
            <a:spLocks noGrp="1"/>
          </p:cNvSpPr>
          <p:nvPr>
            <p:ph idx="1"/>
          </p:nvPr>
        </p:nvSpPr>
        <p:spPr>
          <a:xfrm>
            <a:off x="457200" y="787400"/>
            <a:ext cx="4699000" cy="3807223"/>
          </a:xfrm>
        </p:spPr>
        <p:txBody>
          <a:bodyPr>
            <a:normAutofit/>
          </a:bodyPr>
          <a:lstStyle/>
          <a:p>
            <a:r>
              <a:rPr lang="en-US" sz="2200" dirty="0" smtClean="0"/>
              <a:t>JSON parsed in the controller </a:t>
            </a:r>
          </a:p>
          <a:p>
            <a:r>
              <a:rPr lang="en-US" sz="2200" dirty="0" smtClean="0"/>
              <a:t>Structured response meant easy to construct view</a:t>
            </a:r>
          </a:p>
          <a:p>
            <a:r>
              <a:rPr lang="en-US" sz="2200" dirty="0" smtClean="0"/>
              <a:t>This helped even draw graphs using highcharts</a:t>
            </a:r>
          </a:p>
          <a:p>
            <a:r>
              <a:rPr lang="en-US" sz="2200" dirty="0" smtClean="0"/>
              <a:t>All the participants listed in the form of a table, with file download and user view options</a:t>
            </a:r>
          </a:p>
        </p:txBody>
      </p:sp>
      <p:pic>
        <p:nvPicPr>
          <p:cNvPr id="4" name="Picture 3" descr="../Screen%20Shot%202017-04-21%20at%2011.28.32%20PM.png"/>
          <p:cNvPicPr/>
          <p:nvPr/>
        </p:nvPicPr>
        <p:blipFill>
          <a:blip r:embed="rId3">
            <a:extLst>
              <a:ext uri="{28A0092B-C50C-407E-A947-70E740481C1C}">
                <a14:useLocalDpi xmlns:a14="http://schemas.microsoft.com/office/drawing/2010/main" val="0"/>
              </a:ext>
            </a:extLst>
          </a:blip>
          <a:srcRect/>
          <a:stretch>
            <a:fillRect/>
          </a:stretch>
        </p:blipFill>
        <p:spPr bwMode="auto">
          <a:xfrm>
            <a:off x="5156200" y="647700"/>
            <a:ext cx="3530600" cy="3946923"/>
          </a:xfrm>
          <a:prstGeom prst="rect">
            <a:avLst/>
          </a:prstGeom>
          <a:noFill/>
          <a:ln w="12700">
            <a:solidFill>
              <a:schemeClr val="accent1"/>
            </a:solidFill>
          </a:ln>
        </p:spPr>
      </p:pic>
    </p:spTree>
    <p:extLst>
      <p:ext uri="{BB962C8B-B14F-4D97-AF65-F5344CB8AC3E}">
        <p14:creationId xmlns:p14="http://schemas.microsoft.com/office/powerpoint/2010/main" val="2128669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27421"/>
          </a:xfrm>
        </p:spPr>
        <p:txBody>
          <a:bodyPr>
            <a:normAutofit fontScale="90000"/>
          </a:bodyPr>
          <a:lstStyle/>
          <a:p>
            <a:r>
              <a:rPr lang="en-US" smtClean="0"/>
              <a:t>SLU WATCH Study</a:t>
            </a:r>
            <a:endParaRPr lang="en-US" dirty="0"/>
          </a:p>
        </p:txBody>
      </p:sp>
      <p:sp>
        <p:nvSpPr>
          <p:cNvPr id="3" name="Content Placeholder 2"/>
          <p:cNvSpPr>
            <a:spLocks noGrp="1"/>
          </p:cNvSpPr>
          <p:nvPr>
            <p:ph idx="1"/>
          </p:nvPr>
        </p:nvSpPr>
        <p:spPr>
          <a:xfrm>
            <a:off x="457200" y="673100"/>
            <a:ext cx="6934200" cy="3921523"/>
          </a:xfrm>
        </p:spPr>
        <p:txBody>
          <a:bodyPr>
            <a:normAutofit fontScale="92500" lnSpcReduction="10000"/>
          </a:bodyPr>
          <a:lstStyle/>
          <a:p>
            <a:pPr>
              <a:buFont typeface="Wingdings" charset="2"/>
              <a:buChar char="Ø"/>
            </a:pPr>
            <a:r>
              <a:rPr lang="en-US" dirty="0" smtClean="0"/>
              <a:t>Had sensor and survey data combined</a:t>
            </a:r>
          </a:p>
          <a:p>
            <a:pPr>
              <a:buFont typeface="Wingdings" charset="2"/>
              <a:buChar char="Ø"/>
            </a:pPr>
            <a:r>
              <a:rPr lang="en-US" dirty="0" smtClean="0"/>
              <a:t>Larger </a:t>
            </a:r>
            <a:r>
              <a:rPr lang="en-US" dirty="0" smtClean="0"/>
              <a:t>dataset </a:t>
            </a:r>
            <a:r>
              <a:rPr lang="en-US" dirty="0" smtClean="0"/>
              <a:t>= More metrics to show</a:t>
            </a:r>
          </a:p>
          <a:p>
            <a:pPr>
              <a:buFont typeface="Wingdings" charset="2"/>
              <a:buChar char="Ø"/>
            </a:pPr>
            <a:r>
              <a:rPr lang="en-US" dirty="0" smtClean="0"/>
              <a:t>Original sampling 1 row/s, </a:t>
            </a:r>
            <a:r>
              <a:rPr lang="en-US" i="1" dirty="0" err="1" smtClean="0"/>
              <a:t>sluWatch</a:t>
            </a:r>
            <a:r>
              <a:rPr lang="en-US" dirty="0" smtClean="0"/>
              <a:t> Table 1 row/min, </a:t>
            </a:r>
            <a:r>
              <a:rPr lang="en-US" i="1" dirty="0" err="1" smtClean="0"/>
              <a:t>sluWatchStats</a:t>
            </a:r>
            <a:r>
              <a:rPr lang="en-US" dirty="0" smtClean="0"/>
              <a:t> 1 row/day reduced to 756 rows</a:t>
            </a:r>
          </a:p>
          <a:p>
            <a:pPr>
              <a:buFont typeface="Wingdings" charset="2"/>
              <a:buChar char="Ø"/>
            </a:pPr>
            <a:r>
              <a:rPr lang="en-US" dirty="0" smtClean="0"/>
              <a:t>Separated </a:t>
            </a:r>
            <a:r>
              <a:rPr lang="en-US" dirty="0"/>
              <a:t>by Daily and Hourly </a:t>
            </a:r>
            <a:r>
              <a:rPr lang="en-US" dirty="0" smtClean="0"/>
              <a:t>Metrics for every participant</a:t>
            </a:r>
          </a:p>
          <a:p>
            <a:pPr>
              <a:buFont typeface="Wingdings" charset="2"/>
              <a:buChar char="Ø"/>
            </a:pPr>
            <a:r>
              <a:rPr lang="en-US" dirty="0" smtClean="0"/>
              <a:t>SQL Performance Considerations to improve performance </a:t>
            </a:r>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673100"/>
            <a:ext cx="1295400" cy="3653633"/>
          </a:xfrm>
          <a:prstGeom prst="rect">
            <a:avLst/>
          </a:prstGeom>
        </p:spPr>
      </p:pic>
      <p:sp>
        <p:nvSpPr>
          <p:cNvPr id="5" name="Left Brace 4"/>
          <p:cNvSpPr/>
          <p:nvPr/>
        </p:nvSpPr>
        <p:spPr>
          <a:xfrm>
            <a:off x="7251700" y="3200400"/>
            <a:ext cx="139700" cy="266700"/>
          </a:xfrm>
          <a:prstGeom prst="leftBrace">
            <a:avLst/>
          </a:prstGeom>
          <a:ln w="4445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a:off x="8572500" y="3187700"/>
            <a:ext cx="114300" cy="304800"/>
          </a:xfrm>
          <a:prstGeom prst="rightBrace">
            <a:avLst/>
          </a:prstGeom>
          <a:ln w="4445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780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19521"/>
          </a:xfrm>
        </p:spPr>
        <p:txBody>
          <a:bodyPr>
            <a:normAutofit fontScale="90000"/>
          </a:bodyPr>
          <a:lstStyle/>
          <a:p>
            <a:r>
              <a:rPr lang="en-US" dirty="0" smtClean="0"/>
              <a:t>SLU WATCH</a:t>
            </a:r>
            <a:endParaRPr lang="en-US" dirty="0"/>
          </a:p>
        </p:txBody>
      </p:sp>
      <p:pic>
        <p:nvPicPr>
          <p:cNvPr id="4" name="Picture 3" descr="../Screen%20Shot%202017-04-22%20at%206.07.02%20PM.png"/>
          <p:cNvPicPr/>
          <p:nvPr/>
        </p:nvPicPr>
        <p:blipFill>
          <a:blip r:embed="rId3">
            <a:extLst>
              <a:ext uri="{28A0092B-C50C-407E-A947-70E740481C1C}">
                <a14:useLocalDpi xmlns:a14="http://schemas.microsoft.com/office/drawing/2010/main" val="0"/>
              </a:ext>
            </a:extLst>
          </a:blip>
          <a:srcRect/>
          <a:stretch>
            <a:fillRect/>
          </a:stretch>
        </p:blipFill>
        <p:spPr bwMode="auto">
          <a:xfrm>
            <a:off x="2006600" y="1054099"/>
            <a:ext cx="3352800" cy="3581401"/>
          </a:xfrm>
          <a:prstGeom prst="rect">
            <a:avLst/>
          </a:prstGeom>
          <a:noFill/>
          <a:ln w="12700">
            <a:solidFill>
              <a:schemeClr val="accent1"/>
            </a:solidFill>
          </a:ln>
        </p:spPr>
      </p:pic>
      <p:pic>
        <p:nvPicPr>
          <p:cNvPr id="5" name="Content Placeholder 4" descr="../Screen%20Shot%202017-04-22%20at%206.08.11%20PM.pn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13400" y="1054099"/>
            <a:ext cx="3073400" cy="3581402"/>
          </a:xfrm>
          <a:prstGeom prst="rect">
            <a:avLst/>
          </a:prstGeom>
          <a:noFill/>
          <a:ln w="12700">
            <a:solidFill>
              <a:schemeClr val="accent1"/>
            </a:solidFill>
          </a:ln>
        </p:spPr>
      </p:pic>
      <p:sp>
        <p:nvSpPr>
          <p:cNvPr id="6" name="TextBox 5"/>
          <p:cNvSpPr txBox="1"/>
          <p:nvPr/>
        </p:nvSpPr>
        <p:spPr>
          <a:xfrm>
            <a:off x="571500" y="1054100"/>
            <a:ext cx="1402948" cy="646331"/>
          </a:xfrm>
          <a:prstGeom prst="rect">
            <a:avLst/>
          </a:prstGeom>
          <a:noFill/>
        </p:spPr>
        <p:txBody>
          <a:bodyPr wrap="none" rtlCol="0">
            <a:spAutoFit/>
          </a:bodyPr>
          <a:lstStyle/>
          <a:p>
            <a:r>
              <a:rPr lang="en-US" dirty="0" smtClean="0"/>
              <a:t>Example</a:t>
            </a:r>
          </a:p>
          <a:p>
            <a:r>
              <a:rPr lang="en-US" dirty="0" smtClean="0"/>
              <a:t>USER 1510</a:t>
            </a:r>
            <a:endParaRPr lang="en-US" dirty="0"/>
          </a:p>
        </p:txBody>
      </p:sp>
      <p:sp>
        <p:nvSpPr>
          <p:cNvPr id="7" name="TextBox 6"/>
          <p:cNvSpPr txBox="1"/>
          <p:nvPr/>
        </p:nvSpPr>
        <p:spPr>
          <a:xfrm>
            <a:off x="3796236" y="684767"/>
            <a:ext cx="3634328" cy="369332"/>
          </a:xfrm>
          <a:prstGeom prst="rect">
            <a:avLst/>
          </a:prstGeom>
          <a:noFill/>
        </p:spPr>
        <p:txBody>
          <a:bodyPr wrap="none" rtlCol="0">
            <a:spAutoFit/>
          </a:bodyPr>
          <a:lstStyle/>
          <a:p>
            <a:r>
              <a:rPr lang="en-US" smtClean="0"/>
              <a:t>JSON RESPONSE STRUCTURE</a:t>
            </a:r>
            <a:endParaRPr lang="en-US"/>
          </a:p>
        </p:txBody>
      </p:sp>
    </p:spTree>
    <p:extLst>
      <p:ext uri="{BB962C8B-B14F-4D97-AF65-F5344CB8AC3E}">
        <p14:creationId xmlns:p14="http://schemas.microsoft.com/office/powerpoint/2010/main" val="896936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56021"/>
          </a:xfrm>
        </p:spPr>
        <p:txBody>
          <a:bodyPr>
            <a:normAutofit/>
          </a:bodyPr>
          <a:lstStyle/>
          <a:p>
            <a:r>
              <a:rPr lang="en-US" sz="2800" dirty="0" smtClean="0"/>
              <a:t>ALCOHOL CRAVING STUDY</a:t>
            </a:r>
            <a:endParaRPr lang="en-US" sz="2800" dirty="0"/>
          </a:p>
        </p:txBody>
      </p:sp>
      <p:sp>
        <p:nvSpPr>
          <p:cNvPr id="3" name="Content Placeholder 2"/>
          <p:cNvSpPr>
            <a:spLocks noGrp="1"/>
          </p:cNvSpPr>
          <p:nvPr>
            <p:ph idx="1"/>
          </p:nvPr>
        </p:nvSpPr>
        <p:spPr>
          <a:xfrm>
            <a:off x="457200" y="914400"/>
            <a:ext cx="6845300" cy="3680223"/>
          </a:xfrm>
        </p:spPr>
        <p:txBody>
          <a:bodyPr>
            <a:normAutofit lnSpcReduction="10000"/>
          </a:bodyPr>
          <a:lstStyle/>
          <a:p>
            <a:r>
              <a:rPr lang="en-US" dirty="0" smtClean="0">
                <a:solidFill>
                  <a:schemeClr val="tx2"/>
                </a:solidFill>
              </a:rPr>
              <a:t>Similar Questionnaire as NIMH </a:t>
            </a:r>
          </a:p>
          <a:p>
            <a:r>
              <a:rPr lang="en-US" dirty="0">
                <a:solidFill>
                  <a:schemeClr val="tx2"/>
                </a:solidFill>
              </a:rPr>
              <a:t>This is where the survey schema generalization came in very </a:t>
            </a:r>
            <a:r>
              <a:rPr lang="en-US" dirty="0" smtClean="0">
                <a:solidFill>
                  <a:schemeClr val="tx2"/>
                </a:solidFill>
              </a:rPr>
              <a:t>handy</a:t>
            </a:r>
          </a:p>
          <a:p>
            <a:r>
              <a:rPr lang="en-US" dirty="0" smtClean="0">
                <a:solidFill>
                  <a:schemeClr val="tx2"/>
                </a:solidFill>
              </a:rPr>
              <a:t>Lot of common features and similar metrics being studied </a:t>
            </a:r>
          </a:p>
          <a:p>
            <a:r>
              <a:rPr lang="en-US" dirty="0" smtClean="0">
                <a:solidFill>
                  <a:schemeClr val="tx2"/>
                </a:solidFill>
              </a:rPr>
              <a:t>Thus, fastest development among the three</a:t>
            </a:r>
          </a:p>
          <a:p>
            <a:r>
              <a:rPr lang="en-US" dirty="0" smtClean="0">
                <a:solidFill>
                  <a:schemeClr val="tx2"/>
                </a:solidFill>
              </a:rPr>
              <a:t>Overview has users listed with file download and user view link</a:t>
            </a:r>
            <a:endParaRPr lang="en-US" dirty="0">
              <a:solidFill>
                <a:schemeClr val="tx2"/>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934" y="762000"/>
            <a:ext cx="1567866" cy="3653633"/>
          </a:xfrm>
          <a:prstGeom prst="rect">
            <a:avLst/>
          </a:prstGeom>
        </p:spPr>
      </p:pic>
      <p:sp>
        <p:nvSpPr>
          <p:cNvPr id="4" name="Left Brace 3"/>
          <p:cNvSpPr/>
          <p:nvPr/>
        </p:nvSpPr>
        <p:spPr>
          <a:xfrm>
            <a:off x="7118934" y="3670300"/>
            <a:ext cx="94666" cy="254000"/>
          </a:xfrm>
          <a:prstGeom prst="leftBrace">
            <a:avLst/>
          </a:prstGeom>
          <a:ln w="4445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C00000"/>
              </a:solidFill>
            </a:endParaRPr>
          </a:p>
        </p:txBody>
      </p:sp>
      <p:sp>
        <p:nvSpPr>
          <p:cNvPr id="6" name="Right Brace 5"/>
          <p:cNvSpPr/>
          <p:nvPr/>
        </p:nvSpPr>
        <p:spPr>
          <a:xfrm>
            <a:off x="8509000" y="3670300"/>
            <a:ext cx="88900" cy="254000"/>
          </a:xfrm>
          <a:prstGeom prst="rightBrace">
            <a:avLst/>
          </a:prstGeom>
          <a:noFill/>
          <a:ln w="44450">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45251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noFill/>
        </p:spPr>
        <p:txBody>
          <a:bodyPr>
            <a:normAutofit lnSpcReduction="10000"/>
          </a:bodyPr>
          <a:lstStyle/>
          <a:p>
            <a:r>
              <a:rPr lang="en-US" dirty="0">
                <a:effectLst>
                  <a:innerShdw blurRad="114300">
                    <a:prstClr val="black"/>
                  </a:innerShdw>
                  <a:reflection endPos="0" dir="5400000" sy="-100000" algn="bl" rotWithShape="0"/>
                </a:effectLst>
              </a:rPr>
              <a:t>Introduction</a:t>
            </a:r>
            <a:endParaRPr lang="en-US" dirty="0"/>
          </a:p>
          <a:p>
            <a:r>
              <a:rPr lang="en-US" dirty="0">
                <a:effectLst>
                  <a:outerShdw blurRad="50800" sx="1000" sy="1000" algn="ctr" rotWithShape="0">
                    <a:schemeClr val="bg1">
                      <a:lumMod val="85000"/>
                    </a:schemeClr>
                  </a:outerShdw>
                </a:effectLst>
              </a:rPr>
              <a:t>Related Work</a:t>
            </a:r>
          </a:p>
          <a:p>
            <a:r>
              <a:rPr lang="en-US" dirty="0">
                <a:effectLst>
                  <a:outerShdw blurRad="50800" sx="1000" sy="1000" algn="ctr" rotWithShape="0">
                    <a:schemeClr val="bg1">
                      <a:lumMod val="85000"/>
                    </a:schemeClr>
                  </a:outerShdw>
                </a:effectLst>
              </a:rPr>
              <a:t>Data Overview</a:t>
            </a:r>
          </a:p>
          <a:p>
            <a:r>
              <a:rPr lang="en-US" dirty="0">
                <a:effectLst>
                  <a:outerShdw blurRad="50800" sx="1000" sy="1000" algn="ctr" rotWithShape="0">
                    <a:schemeClr val="bg1">
                      <a:lumMod val="85000"/>
                    </a:schemeClr>
                  </a:outerShdw>
                </a:effectLst>
              </a:rPr>
              <a:t>Methodology &amp; Implementation</a:t>
            </a:r>
          </a:p>
          <a:p>
            <a:r>
              <a:rPr lang="en-US" dirty="0">
                <a:solidFill>
                  <a:srgbClr val="666666"/>
                </a:solidFill>
                <a:effectLst>
                  <a:outerShdw blurRad="50800" sx="1000" sy="1000" algn="ctr" rotWithShape="0">
                    <a:schemeClr val="bg1">
                      <a:lumMod val="85000"/>
                    </a:schemeClr>
                  </a:outerShdw>
                </a:effectLst>
              </a:rPr>
              <a:t>Results</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a:p>
            <a:endParaRPr lang="en-US" dirty="0"/>
          </a:p>
        </p:txBody>
      </p:sp>
    </p:spTree>
    <p:extLst>
      <p:ext uri="{BB962C8B-B14F-4D97-AF65-F5344CB8AC3E}">
        <p14:creationId xmlns:p14="http://schemas.microsoft.com/office/powerpoint/2010/main" val="429002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17921"/>
          </a:xfrm>
        </p:spPr>
        <p:txBody>
          <a:bodyPr>
            <a:normAutofit fontScale="90000"/>
          </a:bodyPr>
          <a:lstStyle/>
          <a:p>
            <a:r>
              <a:rPr lang="en-US" dirty="0" smtClean="0"/>
              <a:t>RESULTS</a:t>
            </a:r>
            <a:endParaRPr lang="en-US" dirty="0"/>
          </a:p>
        </p:txBody>
      </p:sp>
      <p:pic>
        <p:nvPicPr>
          <p:cNvPr id="4" name="dem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74800" y="901701"/>
            <a:ext cx="6781800" cy="3517900"/>
          </a:xfrm>
        </p:spPr>
      </p:pic>
      <p:sp>
        <p:nvSpPr>
          <p:cNvPr id="5" name="TextBox 4"/>
          <p:cNvSpPr txBox="1"/>
          <p:nvPr/>
        </p:nvSpPr>
        <p:spPr>
          <a:xfrm>
            <a:off x="546100" y="1003300"/>
            <a:ext cx="877163" cy="369332"/>
          </a:xfrm>
          <a:prstGeom prst="rect">
            <a:avLst/>
          </a:prstGeom>
          <a:noFill/>
        </p:spPr>
        <p:txBody>
          <a:bodyPr wrap="none" rtlCol="0">
            <a:spAutoFit/>
          </a:bodyPr>
          <a:lstStyle/>
          <a:p>
            <a:r>
              <a:rPr lang="en-US" dirty="0" smtClean="0"/>
              <a:t>DEMO</a:t>
            </a:r>
            <a:endParaRPr lang="en-US" dirty="0"/>
          </a:p>
        </p:txBody>
      </p:sp>
    </p:spTree>
    <p:extLst>
      <p:ext uri="{BB962C8B-B14F-4D97-AF65-F5344CB8AC3E}">
        <p14:creationId xmlns:p14="http://schemas.microsoft.com/office/powerpoint/2010/main" val="967417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937021"/>
          </a:xfrm>
        </p:spPr>
        <p:txBody>
          <a:bodyPr>
            <a:normAutofit/>
          </a:bodyPr>
          <a:lstStyle/>
          <a:p>
            <a:r>
              <a:rPr lang="en-US" dirty="0" smtClean="0"/>
              <a:t>OUTLINE</a:t>
            </a:r>
            <a:endParaRPr lang="en-US" dirty="0"/>
          </a:p>
        </p:txBody>
      </p:sp>
      <p:sp>
        <p:nvSpPr>
          <p:cNvPr id="3" name="Content Placeholder 2"/>
          <p:cNvSpPr>
            <a:spLocks noGrp="1"/>
          </p:cNvSpPr>
          <p:nvPr>
            <p:ph idx="1"/>
          </p:nvPr>
        </p:nvSpPr>
        <p:spPr>
          <a:xfrm>
            <a:off x="457200" y="1231900"/>
            <a:ext cx="8229600" cy="3362723"/>
          </a:xfrm>
        </p:spPr>
        <p:txBody>
          <a:bodyPr>
            <a:normAutofit/>
          </a:bodyPr>
          <a:lstStyle/>
          <a:p>
            <a:r>
              <a:rPr lang="en-US" sz="1800" dirty="0" smtClean="0">
                <a:effectLst>
                  <a:innerShdw blurRad="114300">
                    <a:prstClr val="black"/>
                  </a:innerShdw>
                  <a:reflection endPos="0" dir="5400000" sy="-100000" algn="bl" rotWithShape="0"/>
                </a:effectLst>
              </a:rPr>
              <a:t>Introduction</a:t>
            </a:r>
            <a:r>
              <a:rPr lang="en-US" sz="1600" dirty="0" smtClean="0"/>
              <a:t/>
            </a:r>
            <a:br>
              <a:rPr lang="en-US" sz="1600" dirty="0" smtClean="0"/>
            </a:br>
            <a:r>
              <a:rPr lang="en-US" sz="1600" dirty="0" smtClean="0"/>
              <a:t>1. Problem Description</a:t>
            </a:r>
            <a:br>
              <a:rPr lang="en-US" sz="1600" dirty="0" smtClean="0"/>
            </a:br>
            <a:r>
              <a:rPr lang="en-US" sz="1600" dirty="0" smtClean="0"/>
              <a:t>2. Proposed Solution</a:t>
            </a:r>
            <a:br>
              <a:rPr lang="en-US" sz="1600" dirty="0" smtClean="0"/>
            </a:br>
            <a:r>
              <a:rPr lang="en-US" sz="1600" dirty="0" smtClean="0"/>
              <a:t>3. Web Application Dashboard Overview</a:t>
            </a:r>
          </a:p>
          <a:p>
            <a:r>
              <a:rPr lang="en-US" sz="1400"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Related Work</a:t>
            </a:r>
          </a:p>
          <a:p>
            <a:r>
              <a:rPr lang="en-US" sz="1400"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Data Overview</a:t>
            </a:r>
          </a:p>
          <a:p>
            <a:r>
              <a:rPr lang="en-US" sz="1400"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Methodology &amp; Implementation</a:t>
            </a:r>
          </a:p>
          <a:p>
            <a:r>
              <a:rPr lang="en-US" sz="1400"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Results</a:t>
            </a:r>
          </a:p>
          <a:p>
            <a:r>
              <a:rPr lang="en-US" sz="1400"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 &amp; Future Work</a:t>
            </a:r>
            <a:r>
              <a:rPr lang="en-US" sz="1200" dirty="0" smtClean="0"/>
              <a:t/>
            </a:r>
            <a:br>
              <a:rPr lang="en-US" sz="1200" dirty="0" smtClean="0"/>
            </a:br>
            <a:endParaRPr lang="en-US" sz="1200" dirty="0" smtClean="0"/>
          </a:p>
        </p:txBody>
      </p:sp>
    </p:spTree>
    <p:extLst>
      <p:ext uri="{BB962C8B-B14F-4D97-AF65-F5344CB8AC3E}">
        <p14:creationId xmlns:p14="http://schemas.microsoft.com/office/powerpoint/2010/main" val="7906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263921"/>
          </a:xfrm>
        </p:spPr>
        <p:txBody>
          <a:bodyPr>
            <a:normAutofit fontScale="90000"/>
          </a:bodyPr>
          <a:lstStyle/>
          <a:p>
            <a:r>
              <a:rPr lang="en-US" dirty="0" smtClean="0"/>
              <a:t>RESULTS</a:t>
            </a:r>
            <a:endParaRPr lang="en-US" dirty="0"/>
          </a:p>
        </p:txBody>
      </p:sp>
      <p:sp>
        <p:nvSpPr>
          <p:cNvPr id="3" name="Content Placeholder 2"/>
          <p:cNvSpPr>
            <a:spLocks noGrp="1"/>
          </p:cNvSpPr>
          <p:nvPr>
            <p:ph idx="1"/>
          </p:nvPr>
        </p:nvSpPr>
        <p:spPr>
          <a:xfrm>
            <a:off x="457200" y="711202"/>
            <a:ext cx="8343900" cy="736600"/>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Comparison of MTD with previous implementation and enhancements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0102271"/>
              </p:ext>
            </p:extLst>
          </p:nvPr>
        </p:nvGraphicFramePr>
        <p:xfrm>
          <a:off x="927100" y="1447802"/>
          <a:ext cx="7289799" cy="3200400"/>
        </p:xfrm>
        <a:graphic>
          <a:graphicData uri="http://schemas.openxmlformats.org/drawingml/2006/table">
            <a:tbl>
              <a:tblPr firstRow="1" firstCol="1" bandRow="1">
                <a:tableStyleId>{08FB837D-C827-4EFA-A057-4D05807E0F7C}</a:tableStyleId>
              </a:tblPr>
              <a:tblGrid>
                <a:gridCol w="2429933"/>
                <a:gridCol w="2429933"/>
                <a:gridCol w="2429933"/>
              </a:tblGrid>
              <a:tr h="361405">
                <a:tc>
                  <a:txBody>
                    <a:bodyPr/>
                    <a:lstStyle/>
                    <a:p>
                      <a:r>
                        <a:rPr lang="en-US" dirty="0" smtClean="0"/>
                        <a:t>METRICS</a:t>
                      </a:r>
                      <a:endParaRPr lang="en-US" dirty="0"/>
                    </a:p>
                  </a:txBody>
                  <a:tcPr/>
                </a:tc>
                <a:tc>
                  <a:txBody>
                    <a:bodyPr/>
                    <a:lstStyle/>
                    <a:p>
                      <a:r>
                        <a:rPr lang="en-US" dirty="0" smtClean="0"/>
                        <a:t>Previous</a:t>
                      </a:r>
                      <a:endParaRPr lang="en-US" dirty="0"/>
                    </a:p>
                  </a:txBody>
                  <a:tcPr/>
                </a:tc>
                <a:tc>
                  <a:txBody>
                    <a:bodyPr/>
                    <a:lstStyle/>
                    <a:p>
                      <a:r>
                        <a:rPr lang="en-US" dirty="0" smtClean="0"/>
                        <a:t>Current (MTD)</a:t>
                      </a:r>
                      <a:endParaRPr lang="en-US" dirty="0"/>
                    </a:p>
                  </a:txBody>
                  <a:tcPr/>
                </a:tc>
              </a:tr>
              <a:tr h="361405">
                <a:tc>
                  <a:txBody>
                    <a:bodyPr/>
                    <a:lstStyle/>
                    <a:p>
                      <a:r>
                        <a:rPr lang="en-US" dirty="0" smtClean="0">
                          <a:solidFill>
                            <a:schemeClr val="tx1"/>
                          </a:solidFill>
                        </a:rPr>
                        <a:t>Security</a:t>
                      </a:r>
                      <a:endParaRPr lang="en-US" dirty="0">
                        <a:solidFill>
                          <a:schemeClr val="tx1"/>
                        </a:solidFill>
                      </a:endParaRPr>
                    </a:p>
                  </a:txBody>
                  <a:tcPr/>
                </a:tc>
                <a:tc>
                  <a:txBody>
                    <a:bodyPr/>
                    <a:lstStyle/>
                    <a:p>
                      <a:r>
                        <a:rPr lang="en-US" dirty="0" smtClean="0">
                          <a:solidFill>
                            <a:srgbClr val="FF0000"/>
                          </a:solidFill>
                        </a:rPr>
                        <a:t>✘</a:t>
                      </a:r>
                      <a:endParaRPr lang="en-US"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a:t>
                      </a:r>
                    </a:p>
                  </a:txBody>
                  <a:tcPr/>
                </a:tc>
              </a:tr>
              <a:tr h="506126">
                <a:tc>
                  <a:txBody>
                    <a:bodyPr/>
                    <a:lstStyle/>
                    <a:p>
                      <a:r>
                        <a:rPr lang="en-US" dirty="0" smtClean="0">
                          <a:solidFill>
                            <a:schemeClr val="tx1"/>
                          </a:solidFill>
                        </a:rPr>
                        <a:t>Modularity</a:t>
                      </a:r>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a:t>
                      </a:r>
                    </a:p>
                    <a:p>
                      <a:endParaRPr lang="en-US" dirty="0">
                        <a:solidFill>
                          <a:srgbClr val="00B050"/>
                        </a:solidFill>
                      </a:endParaRPr>
                    </a:p>
                  </a:txBody>
                  <a:tcPr/>
                </a:tc>
              </a:tr>
              <a:tr h="361405">
                <a:tc>
                  <a:txBody>
                    <a:bodyPr/>
                    <a:lstStyle/>
                    <a:p>
                      <a:r>
                        <a:rPr lang="en-US" dirty="0" smtClean="0">
                          <a:solidFill>
                            <a:schemeClr val="tx1"/>
                          </a:solidFill>
                        </a:rPr>
                        <a:t>Reliability</a:t>
                      </a:r>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a:t>
                      </a:r>
                    </a:p>
                  </a:txBody>
                  <a:tcPr/>
                </a:tc>
              </a:tr>
              <a:tr h="361405">
                <a:tc>
                  <a:txBody>
                    <a:bodyPr/>
                    <a:lstStyle/>
                    <a:p>
                      <a:r>
                        <a:rPr lang="en-US" dirty="0" smtClean="0">
                          <a:solidFill>
                            <a:schemeClr val="tx1"/>
                          </a:solidFill>
                        </a:rPr>
                        <a:t>Unit Testing</a:t>
                      </a:r>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a:t>
                      </a:r>
                    </a:p>
                  </a:txBody>
                  <a:tcPr/>
                </a:tc>
              </a:tr>
              <a:tr h="361405">
                <a:tc>
                  <a:txBody>
                    <a:bodyPr/>
                    <a:lstStyle/>
                    <a:p>
                      <a:r>
                        <a:rPr lang="en-US" dirty="0" smtClean="0">
                          <a:solidFill>
                            <a:schemeClr val="tx1"/>
                          </a:solidFill>
                        </a:rPr>
                        <a:t>Loading time</a:t>
                      </a:r>
                      <a:endParaRPr lang="en-US" dirty="0">
                        <a:solidFill>
                          <a:schemeClr val="tx1"/>
                        </a:solidFill>
                      </a:endParaRPr>
                    </a:p>
                  </a:txBody>
                  <a:tcPr/>
                </a:tc>
                <a:tc>
                  <a:txBody>
                    <a:bodyPr/>
                    <a:lstStyle/>
                    <a:p>
                      <a:r>
                        <a:rPr lang="en-US" dirty="0" smtClean="0">
                          <a:solidFill>
                            <a:srgbClr val="FF0000"/>
                          </a:solidFill>
                        </a:rPr>
                        <a:t>5s</a:t>
                      </a:r>
                      <a:endParaRPr lang="en-US" dirty="0">
                        <a:solidFill>
                          <a:srgbClr val="FF0000"/>
                        </a:solidFill>
                      </a:endParaRPr>
                    </a:p>
                  </a:txBody>
                  <a:tcPr/>
                </a:tc>
                <a:tc>
                  <a:txBody>
                    <a:bodyPr/>
                    <a:lstStyle/>
                    <a:p>
                      <a:r>
                        <a:rPr lang="en-US" dirty="0" smtClean="0">
                          <a:solidFill>
                            <a:srgbClr val="00B050"/>
                          </a:solidFill>
                        </a:rPr>
                        <a:t>2s</a:t>
                      </a:r>
                      <a:endParaRPr lang="en-US" dirty="0">
                        <a:solidFill>
                          <a:srgbClr val="00B050"/>
                        </a:solidFill>
                      </a:endParaRPr>
                    </a:p>
                  </a:txBody>
                  <a:tcPr/>
                </a:tc>
              </a:tr>
              <a:tr h="361405">
                <a:tc>
                  <a:txBody>
                    <a:bodyPr/>
                    <a:lstStyle/>
                    <a:p>
                      <a:r>
                        <a:rPr lang="en-US" dirty="0" smtClean="0">
                          <a:solidFill>
                            <a:schemeClr val="tx1"/>
                          </a:solidFill>
                        </a:rPr>
                        <a:t>Datasets</a:t>
                      </a:r>
                      <a:endParaRPr lang="en-US" dirty="0">
                        <a:solidFill>
                          <a:schemeClr val="tx1"/>
                        </a:solidFill>
                      </a:endParaRPr>
                    </a:p>
                  </a:txBody>
                  <a:tcPr/>
                </a:tc>
                <a:tc>
                  <a:txBody>
                    <a:bodyPr/>
                    <a:lstStyle/>
                    <a:p>
                      <a:r>
                        <a:rPr lang="en-US" dirty="0" smtClean="0">
                          <a:solidFill>
                            <a:srgbClr val="FF0000"/>
                          </a:solidFill>
                        </a:rPr>
                        <a:t>1</a:t>
                      </a:r>
                      <a:endParaRPr lang="en-US" dirty="0">
                        <a:solidFill>
                          <a:srgbClr val="FF0000"/>
                        </a:solidFill>
                      </a:endParaRPr>
                    </a:p>
                  </a:txBody>
                  <a:tcPr/>
                </a:tc>
                <a:tc>
                  <a:txBody>
                    <a:bodyPr/>
                    <a:lstStyle/>
                    <a:p>
                      <a:r>
                        <a:rPr lang="en-US" dirty="0" smtClean="0">
                          <a:solidFill>
                            <a:srgbClr val="00B050"/>
                          </a:solidFill>
                        </a:rPr>
                        <a:t>3</a:t>
                      </a:r>
                      <a:endParaRPr lang="en-US" dirty="0">
                        <a:solidFill>
                          <a:srgbClr val="00B050"/>
                        </a:solidFill>
                      </a:endParaRPr>
                    </a:p>
                  </a:txBody>
                  <a:tcPr/>
                </a:tc>
              </a:tr>
              <a:tr h="361405">
                <a:tc>
                  <a:txBody>
                    <a:bodyPr/>
                    <a:lstStyle/>
                    <a:p>
                      <a:r>
                        <a:rPr lang="en-US" dirty="0" smtClean="0">
                          <a:solidFill>
                            <a:schemeClr val="tx1"/>
                          </a:solidFill>
                        </a:rPr>
                        <a:t>Data Format</a:t>
                      </a:r>
                      <a:endParaRPr lang="en-US" dirty="0">
                        <a:solidFill>
                          <a:schemeClr val="tx1"/>
                        </a:solidFill>
                      </a:endParaRPr>
                    </a:p>
                  </a:txBody>
                  <a:tcPr/>
                </a:tc>
                <a:tc>
                  <a:txBody>
                    <a:bodyPr/>
                    <a:lstStyle/>
                    <a:p>
                      <a:r>
                        <a:rPr lang="en-US" dirty="0" smtClean="0">
                          <a:solidFill>
                            <a:srgbClr val="FF0000"/>
                          </a:solidFill>
                        </a:rPr>
                        <a:t>txt</a:t>
                      </a:r>
                      <a:endParaRPr lang="en-US" dirty="0">
                        <a:solidFill>
                          <a:srgbClr val="FF0000"/>
                        </a:solidFill>
                      </a:endParaRPr>
                    </a:p>
                  </a:txBody>
                  <a:tcPr/>
                </a:tc>
                <a:tc>
                  <a:txBody>
                    <a:bodyPr/>
                    <a:lstStyle/>
                    <a:p>
                      <a:r>
                        <a:rPr lang="en-US" dirty="0" smtClean="0">
                          <a:solidFill>
                            <a:srgbClr val="00B050"/>
                          </a:solidFill>
                        </a:rPr>
                        <a:t>JSON</a:t>
                      </a:r>
                      <a:endParaRPr lang="en-US" dirty="0">
                        <a:solidFill>
                          <a:srgbClr val="00B050"/>
                        </a:solidFill>
                      </a:endParaRPr>
                    </a:p>
                  </a:txBody>
                  <a:tcPr/>
                </a:tc>
              </a:tr>
            </a:tbl>
          </a:graphicData>
        </a:graphic>
      </p:graphicFrame>
    </p:spTree>
    <p:extLst>
      <p:ext uri="{BB962C8B-B14F-4D97-AF65-F5344CB8AC3E}">
        <p14:creationId xmlns:p14="http://schemas.microsoft.com/office/powerpoint/2010/main" val="1697012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952500"/>
            <a:ext cx="8229600" cy="3642123"/>
          </a:xfrm>
        </p:spPr>
        <p:txBody>
          <a:bodyPr/>
          <a:lstStyle/>
          <a:p>
            <a:r>
              <a:rPr lang="en-US" sz="2200" dirty="0" smtClean="0"/>
              <a:t>Secure user authentication and authorization (SHA 512)</a:t>
            </a:r>
            <a:endParaRPr lang="en-US" sz="2200" dirty="0"/>
          </a:p>
          <a:p>
            <a:r>
              <a:rPr lang="en-US" sz="2200" dirty="0"/>
              <a:t>Reliable and scalable - hosted on </a:t>
            </a:r>
            <a:r>
              <a:rPr lang="en-US" sz="2200" dirty="0" smtClean="0"/>
              <a:t>AWS</a:t>
            </a:r>
          </a:p>
          <a:p>
            <a:r>
              <a:rPr lang="en-US" sz="2200" dirty="0" smtClean="0"/>
              <a:t>Single interface for over 500 participant files</a:t>
            </a:r>
            <a:endParaRPr lang="en-US" sz="2200" dirty="0"/>
          </a:p>
          <a:p>
            <a:r>
              <a:rPr lang="en-US" sz="2200" dirty="0"/>
              <a:t>A monolithic architecture converted to Modular </a:t>
            </a:r>
            <a:r>
              <a:rPr lang="en-US" sz="2200" dirty="0" smtClean="0"/>
              <a:t>application – using industry standard technologies</a:t>
            </a:r>
          </a:p>
          <a:p>
            <a:r>
              <a:rPr lang="en-US" sz="2200" dirty="0" smtClean="0"/>
              <a:t>Available on-demand for analytics. Implemented Web </a:t>
            </a:r>
            <a:r>
              <a:rPr lang="en-US" sz="2200" dirty="0" smtClean="0"/>
              <a:t>based tracking of studies ( CSV -&gt; Web </a:t>
            </a:r>
            <a:r>
              <a:rPr lang="en-US" sz="2200" dirty="0" smtClean="0"/>
              <a:t>)</a:t>
            </a:r>
            <a:endParaRPr lang="en-US" sz="2200" dirty="0"/>
          </a:p>
        </p:txBody>
      </p:sp>
    </p:spTree>
    <p:extLst>
      <p:ext uri="{BB962C8B-B14F-4D97-AF65-F5344CB8AC3E}">
        <p14:creationId xmlns:p14="http://schemas.microsoft.com/office/powerpoint/2010/main" val="271254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noFill/>
        </p:spPr>
        <p:txBody>
          <a:bodyPr>
            <a:normAutofit lnSpcReduction="10000"/>
          </a:bodyPr>
          <a:lstStyle/>
          <a:p>
            <a:r>
              <a:rPr lang="en-US" dirty="0">
                <a:solidFill>
                  <a:srgbClr val="666666"/>
                </a:solidFill>
                <a:effectLst>
                  <a:innerShdw blurRad="114300">
                    <a:prstClr val="black"/>
                  </a:innerShdw>
                  <a:reflection endPos="0" dir="5400000" sy="-100000" algn="bl" rotWithShape="0"/>
                </a:effectLst>
              </a:rPr>
              <a:t>Introduction</a:t>
            </a:r>
            <a:endParaRPr lang="en-US" dirty="0">
              <a:solidFill>
                <a:srgbClr val="666666"/>
              </a:solidFill>
            </a:endParaRPr>
          </a:p>
          <a:p>
            <a:r>
              <a:rPr lang="en-US" dirty="0">
                <a:effectLst>
                  <a:outerShdw blurRad="50800" sx="1000" sy="1000" algn="ctr" rotWithShape="0">
                    <a:schemeClr val="bg1">
                      <a:lumMod val="85000"/>
                    </a:schemeClr>
                  </a:outerShdw>
                </a:effectLst>
              </a:rPr>
              <a:t>Related Work</a:t>
            </a:r>
          </a:p>
          <a:p>
            <a:r>
              <a:rPr lang="en-US" dirty="0">
                <a:effectLst>
                  <a:outerShdw blurRad="50800" sx="1000" sy="1000" algn="ctr" rotWithShape="0">
                    <a:schemeClr val="bg1">
                      <a:lumMod val="85000"/>
                    </a:schemeClr>
                  </a:outerShdw>
                </a:effectLst>
              </a:rPr>
              <a:t>Data Overview</a:t>
            </a:r>
          </a:p>
          <a:p>
            <a:r>
              <a:rPr lang="en-US" dirty="0">
                <a:effectLst>
                  <a:outerShdw blurRad="50800" sx="1000" sy="1000" algn="ctr" rotWithShape="0">
                    <a:schemeClr val="bg1">
                      <a:lumMod val="85000"/>
                    </a:schemeClr>
                  </a:outerShdw>
                </a:effectLst>
              </a:rPr>
              <a:t>Methodology &amp; Implementation</a:t>
            </a:r>
          </a:p>
          <a:p>
            <a:r>
              <a:rPr lang="en-US" dirty="0">
                <a:solidFill>
                  <a:srgbClr val="666666"/>
                </a:solidFill>
                <a:effectLst>
                  <a:outerShdw blurRad="50800" sx="1000" sy="1000" algn="ctr" rotWithShape="0">
                    <a:schemeClr val="bg1">
                      <a:lumMod val="85000"/>
                    </a:schemeClr>
                  </a:outerShdw>
                </a:effectLst>
              </a:rPr>
              <a:t>Results</a:t>
            </a:r>
          </a:p>
          <a:p>
            <a:r>
              <a:rPr lang="en-US" dirty="0">
                <a:solidFill>
                  <a:srgbClr val="666666"/>
                </a:solidFill>
                <a:effectLst>
                  <a:outerShdw blurRad="50800" sx="1000" sy="1000" algn="ctr" rotWithShape="0">
                    <a:schemeClr val="bg1">
                      <a:lumMod val="85000"/>
                    </a:schemeClr>
                  </a:outerShdw>
                </a:effectLst>
              </a:rPr>
              <a:t>Conclusion</a:t>
            </a:r>
            <a:endParaRPr lang="en-US" dirty="0">
              <a:solidFill>
                <a:srgbClr val="666666"/>
              </a:solidFill>
            </a:endParaRPr>
          </a:p>
          <a:p>
            <a:endParaRPr lang="en-US" dirty="0"/>
          </a:p>
        </p:txBody>
      </p:sp>
    </p:spTree>
    <p:extLst>
      <p:ext uri="{BB962C8B-B14F-4D97-AF65-F5344CB8AC3E}">
        <p14:creationId xmlns:p14="http://schemas.microsoft.com/office/powerpoint/2010/main" val="554623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44921"/>
          </a:xfrm>
        </p:spPr>
        <p:txBody>
          <a:bodyPr>
            <a:normAutofit fontScale="90000"/>
          </a:bodyPr>
          <a:lstStyle/>
          <a:p>
            <a:r>
              <a:rPr lang="en-US" dirty="0" smtClean="0"/>
              <a:t>CONCLUSION </a:t>
            </a:r>
            <a:endParaRPr lang="en-US" dirty="0"/>
          </a:p>
        </p:txBody>
      </p:sp>
      <p:sp>
        <p:nvSpPr>
          <p:cNvPr id="3" name="Content Placeholder 2"/>
          <p:cNvSpPr>
            <a:spLocks noGrp="1"/>
          </p:cNvSpPr>
          <p:nvPr>
            <p:ph idx="1"/>
          </p:nvPr>
        </p:nvSpPr>
        <p:spPr>
          <a:xfrm>
            <a:off x="457200" y="952500"/>
            <a:ext cx="8229600" cy="3683000"/>
          </a:xfrm>
        </p:spPr>
        <p:txBody>
          <a:bodyPr>
            <a:noAutofit/>
          </a:bodyPr>
          <a:lstStyle/>
          <a:p>
            <a:r>
              <a:rPr lang="en-US" sz="2200" dirty="0" smtClean="0"/>
              <a:t>MTD -  A full stack application development approach</a:t>
            </a:r>
          </a:p>
          <a:p>
            <a:r>
              <a:rPr lang="en-US" sz="2200" dirty="0" smtClean="0"/>
              <a:t>Enriching Process - Handling large datasets as RDB, Web App and Dashboard development process</a:t>
            </a:r>
          </a:p>
          <a:p>
            <a:r>
              <a:rPr lang="en-US" sz="2200" dirty="0" smtClean="0"/>
              <a:t>Helpful for research community as all research datasets at one place. </a:t>
            </a:r>
          </a:p>
          <a:p>
            <a:r>
              <a:rPr lang="en-US" sz="2200" dirty="0" smtClean="0"/>
              <a:t>A novel addition to an existing pipeline.</a:t>
            </a:r>
          </a:p>
        </p:txBody>
      </p:sp>
    </p:spTree>
    <p:extLst>
      <p:ext uri="{BB962C8B-B14F-4D97-AF65-F5344CB8AC3E}">
        <p14:creationId xmlns:p14="http://schemas.microsoft.com/office/powerpoint/2010/main" val="19571005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a:t>More robust Unit Testing </a:t>
            </a:r>
          </a:p>
          <a:p>
            <a:r>
              <a:rPr lang="en-US" dirty="0" smtClean="0"/>
              <a:t>Restrictive </a:t>
            </a:r>
            <a:r>
              <a:rPr lang="en-US" dirty="0"/>
              <a:t>access based on permissions </a:t>
            </a:r>
          </a:p>
          <a:p>
            <a:r>
              <a:rPr lang="en-US" dirty="0"/>
              <a:t>More Studies, there is a framework/skeleton to extend from</a:t>
            </a:r>
          </a:p>
          <a:p>
            <a:endParaRPr lang="en-US" dirty="0"/>
          </a:p>
        </p:txBody>
      </p:sp>
    </p:spTree>
    <p:extLst>
      <p:ext uri="{BB962C8B-B14F-4D97-AF65-F5344CB8AC3E}">
        <p14:creationId xmlns:p14="http://schemas.microsoft.com/office/powerpoint/2010/main" val="383320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U_PPT_2_wide_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1301354"/>
            <a:ext cx="8229600" cy="857250"/>
          </a:xfrm>
        </p:spPr>
        <p:txBody>
          <a:bodyPr>
            <a:normAutofit/>
          </a:bodyPr>
          <a:lstStyle/>
          <a:p>
            <a:pPr algn="ctr"/>
            <a:r>
              <a:rPr lang="en-US" sz="3750" b="1" dirty="0">
                <a:solidFill>
                  <a:schemeClr val="bg1">
                    <a:lumMod val="85000"/>
                  </a:schemeClr>
                </a:solidFill>
              </a:rPr>
              <a:t>Thank You!</a:t>
            </a:r>
          </a:p>
        </p:txBody>
      </p:sp>
      <p:pic>
        <p:nvPicPr>
          <p:cNvPr id="7" name="Picture 6" descr="MU_UniversitySig_horiz_RGB_REV.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1" y="4383474"/>
            <a:ext cx="1944217" cy="263806"/>
          </a:xfrm>
          <a:prstGeom prst="rect">
            <a:avLst/>
          </a:prstGeom>
        </p:spPr>
      </p:pic>
      <p:sp>
        <p:nvSpPr>
          <p:cNvPr id="8" name="Title 1"/>
          <p:cNvSpPr txBox="1">
            <a:spLocks/>
          </p:cNvSpPr>
          <p:nvPr/>
        </p:nvSpPr>
        <p:spPr>
          <a:xfrm>
            <a:off x="457200" y="2158604"/>
            <a:ext cx="822960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950" dirty="0" smtClean="0">
                <a:solidFill>
                  <a:schemeClr val="bg1">
                    <a:lumMod val="85000"/>
                  </a:schemeClr>
                </a:solidFill>
              </a:rPr>
              <a:t>Questions?</a:t>
            </a:r>
            <a:endParaRPr lang="en-US" sz="1950" dirty="0">
              <a:solidFill>
                <a:schemeClr val="bg1">
                  <a:lumMod val="85000"/>
                </a:schemeClr>
              </a:solidFill>
            </a:endParaRPr>
          </a:p>
        </p:txBody>
      </p:sp>
    </p:spTree>
    <p:extLst>
      <p:ext uri="{BB962C8B-B14F-4D97-AF65-F5344CB8AC3E}">
        <p14:creationId xmlns:p14="http://schemas.microsoft.com/office/powerpoint/2010/main" val="330751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676423"/>
          </a:xfrm>
        </p:spPr>
        <p:txBody>
          <a:bodyPr>
            <a:normAutofit fontScale="90000"/>
          </a:bodyPr>
          <a:lstStyle/>
          <a:p>
            <a:r>
              <a:rPr lang="en-US" dirty="0" smtClean="0"/>
              <a:t>Introduction</a:t>
            </a:r>
            <a:endParaRPr lang="en-US" dirty="0"/>
          </a:p>
        </p:txBody>
      </p:sp>
      <p:sp>
        <p:nvSpPr>
          <p:cNvPr id="3" name="Content Placeholder 2"/>
          <p:cNvSpPr>
            <a:spLocks noGrp="1"/>
          </p:cNvSpPr>
          <p:nvPr>
            <p:ph idx="1"/>
          </p:nvPr>
        </p:nvSpPr>
        <p:spPr>
          <a:xfrm>
            <a:off x="457200" y="914400"/>
            <a:ext cx="7047558" cy="3904555"/>
          </a:xfrm>
        </p:spPr>
        <p:txBody>
          <a:bodyPr>
            <a:normAutofit/>
          </a:bodyPr>
          <a:lstStyle/>
          <a:p>
            <a:r>
              <a:rPr lang="en-US" sz="2200" dirty="0" smtClean="0"/>
              <a:t>Mood </a:t>
            </a:r>
            <a:r>
              <a:rPr lang="en-US" sz="2200" dirty="0" err="1" smtClean="0"/>
              <a:t>ToolKit</a:t>
            </a:r>
            <a:r>
              <a:rPr lang="en-US" sz="2200" dirty="0" smtClean="0"/>
              <a:t> - A currently successful and highly popular survey 	based research </a:t>
            </a:r>
          </a:p>
          <a:p>
            <a:r>
              <a:rPr lang="en-US" sz="2200" dirty="0" smtClean="0"/>
              <a:t>Ambulatory Assessment – To study physiological and physiological metrics from Sensors</a:t>
            </a:r>
          </a:p>
          <a:p>
            <a:r>
              <a:rPr lang="en-US" sz="2200" dirty="0"/>
              <a:t>High Frequency points of Survey and Sensor Data</a:t>
            </a:r>
            <a:r>
              <a:rPr lang="en-US" sz="2200" dirty="0" smtClean="0"/>
              <a:t>, collected, cleaned, processed and analyzed.</a:t>
            </a:r>
            <a:endParaRPr lang="en-US" sz="2200" dirty="0"/>
          </a:p>
          <a:p>
            <a:r>
              <a:rPr lang="en-US" sz="2200" dirty="0" smtClean="0"/>
              <a:t>Studies - Alcohol Craving, SLU Watch, NIMH </a:t>
            </a:r>
          </a:p>
          <a:p>
            <a:r>
              <a:rPr lang="en-US" sz="2200" dirty="0" smtClean="0"/>
              <a:t>Existing Pipeline -&gt;</a:t>
            </a:r>
          </a:p>
        </p:txBody>
      </p:sp>
      <p:pic>
        <p:nvPicPr>
          <p:cNvPr id="22" name="Picture 21"/>
          <p:cNvPicPr>
            <a:picLocks noChangeAspect="1"/>
          </p:cNvPicPr>
          <p:nvPr/>
        </p:nvPicPr>
        <p:blipFill>
          <a:blip r:embed="rId3"/>
          <a:stretch>
            <a:fillRect/>
          </a:stretch>
        </p:blipFill>
        <p:spPr>
          <a:xfrm>
            <a:off x="6895777" y="260502"/>
            <a:ext cx="1248107" cy="1495821"/>
          </a:xfrm>
          <a:prstGeom prst="rect">
            <a:avLst/>
          </a:prstGeom>
        </p:spPr>
      </p:pic>
      <p:pic>
        <p:nvPicPr>
          <p:cNvPr id="28" name="Picture 27"/>
          <p:cNvPicPr>
            <a:picLocks noChangeAspect="1"/>
          </p:cNvPicPr>
          <p:nvPr/>
        </p:nvPicPr>
        <p:blipFill>
          <a:blip r:embed="rId4"/>
          <a:stretch>
            <a:fillRect/>
          </a:stretch>
        </p:blipFill>
        <p:spPr>
          <a:xfrm>
            <a:off x="7504758" y="2439891"/>
            <a:ext cx="1278252" cy="1595286"/>
          </a:xfrm>
          <a:prstGeom prst="rect">
            <a:avLst/>
          </a:prstGeom>
        </p:spPr>
      </p:pic>
      <p:pic>
        <p:nvPicPr>
          <p:cNvPr id="12" name="Picture 2" descr="C:\Users\Ricky\Documents\Tencent Files\280348966\FileRecv\MobileFile\IMG_20150410_0951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0510" y="438250"/>
            <a:ext cx="952500" cy="16129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7463087" y="1659782"/>
            <a:ext cx="409095" cy="9217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7913853" y="2145064"/>
            <a:ext cx="284081" cy="4904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600" y="4035177"/>
            <a:ext cx="5379410" cy="644773"/>
          </a:xfrm>
          <a:prstGeom prst="rect">
            <a:avLst/>
          </a:prstGeom>
        </p:spPr>
      </p:pic>
    </p:spTree>
    <p:extLst>
      <p:ext uri="{BB962C8B-B14F-4D97-AF65-F5344CB8AC3E}">
        <p14:creationId xmlns:p14="http://schemas.microsoft.com/office/powerpoint/2010/main" val="1316710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46521"/>
          </a:xfrm>
        </p:spPr>
        <p:txBody>
          <a:bodyPr>
            <a:normAutofit fontScale="90000"/>
          </a:bodyPr>
          <a:lstStyle/>
          <a:p>
            <a:r>
              <a:rPr lang="en-US" dirty="0" smtClean="0"/>
              <a:t>Problem</a:t>
            </a:r>
            <a:br>
              <a:rPr lang="en-US" dirty="0" smtClean="0"/>
            </a:br>
            <a:endParaRPr lang="en-US" dirty="0"/>
          </a:p>
        </p:txBody>
      </p:sp>
      <p:sp>
        <p:nvSpPr>
          <p:cNvPr id="3" name="Content Placeholder 2"/>
          <p:cNvSpPr>
            <a:spLocks noGrp="1"/>
          </p:cNvSpPr>
          <p:nvPr>
            <p:ph idx="1"/>
          </p:nvPr>
        </p:nvSpPr>
        <p:spPr>
          <a:xfrm>
            <a:off x="457200" y="622300"/>
            <a:ext cx="8229600" cy="4051300"/>
          </a:xfrm>
        </p:spPr>
        <p:txBody>
          <a:bodyPr>
            <a:noAutofit/>
          </a:bodyPr>
          <a:lstStyle/>
          <a:p>
            <a:pPr marL="457200" indent="-457200">
              <a:buFont typeface="+mj-lt"/>
              <a:buAutoNum type="arabicParenR"/>
            </a:pPr>
            <a:r>
              <a:rPr lang="en-US" sz="2200" dirty="0" smtClean="0"/>
              <a:t>All Survey and Sensor raw data. No application oriented approach</a:t>
            </a:r>
          </a:p>
          <a:p>
            <a:pPr lvl="1"/>
            <a:r>
              <a:rPr lang="en-US" sz="2200" dirty="0" smtClean="0"/>
              <a:t>Researchers don’t have easy access to all data</a:t>
            </a:r>
          </a:p>
          <a:p>
            <a:pPr lvl="1"/>
            <a:r>
              <a:rPr lang="en-US" sz="2200" dirty="0" smtClean="0"/>
              <a:t>Display of Key metrics can influence decisions</a:t>
            </a:r>
          </a:p>
          <a:p>
            <a:pPr marL="571500" indent="-514350">
              <a:buFont typeface="+mj-lt"/>
              <a:buAutoNum type="arabicParenR"/>
            </a:pPr>
            <a:r>
              <a:rPr lang="en-US" sz="2200" dirty="0" smtClean="0"/>
              <a:t>Manual calculation and graphing of key metrics -&gt; </a:t>
            </a:r>
            <a:endParaRPr lang="en-US" sz="2200" dirty="0"/>
          </a:p>
          <a:p>
            <a:pPr lvl="1"/>
            <a:r>
              <a:rPr lang="en-US" sz="1800" dirty="0" smtClean="0"/>
              <a:t>No Visualization for such data intensive studies</a:t>
            </a:r>
          </a:p>
          <a:p>
            <a:pPr marL="571500" indent="-514350">
              <a:buFont typeface="+mj-lt"/>
              <a:buAutoNum type="arabicParenR"/>
            </a:pPr>
            <a:r>
              <a:rPr lang="en-US" sz="2200" dirty="0" smtClean="0"/>
              <a:t>Three </a:t>
            </a:r>
            <a:r>
              <a:rPr lang="en-US" sz="2200" dirty="0"/>
              <a:t>d</a:t>
            </a:r>
            <a:r>
              <a:rPr lang="en-US" sz="2200" dirty="0" smtClean="0"/>
              <a:t>ifferent data sets available which can be used for analysis and building a web based application</a:t>
            </a:r>
          </a:p>
        </p:txBody>
      </p:sp>
      <p:pic>
        <p:nvPicPr>
          <p:cNvPr id="4" name="Picture 3"/>
          <p:cNvPicPr>
            <a:picLocks noChangeAspect="1"/>
          </p:cNvPicPr>
          <p:nvPr/>
        </p:nvPicPr>
        <p:blipFill>
          <a:blip r:embed="rId3"/>
          <a:stretch>
            <a:fillRect/>
          </a:stretch>
        </p:blipFill>
        <p:spPr>
          <a:xfrm>
            <a:off x="7747000" y="2422129"/>
            <a:ext cx="1041400" cy="1032271"/>
          </a:xfrm>
          <a:prstGeom prst="rect">
            <a:avLst/>
          </a:prstGeom>
        </p:spPr>
      </p:pic>
    </p:spTree>
    <p:extLst>
      <p:ext uri="{BB962C8B-B14F-4D97-AF65-F5344CB8AC3E}">
        <p14:creationId xmlns:p14="http://schemas.microsoft.com/office/powerpoint/2010/main" val="1385761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16321"/>
          </a:xfrm>
        </p:spPr>
        <p:txBody>
          <a:bodyPr>
            <a:normAutofit fontScale="90000"/>
          </a:bodyPr>
          <a:lstStyle/>
          <a:p>
            <a:r>
              <a:rPr lang="en-US" dirty="0" smtClean="0"/>
              <a:t>Proposed Solution</a:t>
            </a:r>
            <a:endParaRPr lang="en-US" dirty="0"/>
          </a:p>
        </p:txBody>
      </p:sp>
      <p:sp>
        <p:nvSpPr>
          <p:cNvPr id="3" name="Content Placeholder 2"/>
          <p:cNvSpPr>
            <a:spLocks noGrp="1"/>
          </p:cNvSpPr>
          <p:nvPr>
            <p:ph idx="1"/>
          </p:nvPr>
        </p:nvSpPr>
        <p:spPr>
          <a:xfrm>
            <a:off x="457200" y="749300"/>
            <a:ext cx="8229600" cy="3937000"/>
          </a:xfrm>
        </p:spPr>
        <p:txBody>
          <a:bodyPr>
            <a:normAutofit fontScale="25000" lnSpcReduction="20000"/>
          </a:bodyPr>
          <a:lstStyle/>
          <a:p>
            <a:pPr marL="457200" indent="-457200">
              <a:buFont typeface="+mj-lt"/>
              <a:buAutoNum type="arabicPeriod"/>
            </a:pPr>
            <a:r>
              <a:rPr lang="en-US" sz="8800" dirty="0" smtClean="0"/>
              <a:t>Missing piece of an existing pipeline -  MTD Web Application </a:t>
            </a:r>
          </a:p>
          <a:p>
            <a:pPr marL="457200" indent="-457200">
              <a:buFont typeface="+mj-lt"/>
              <a:buAutoNum type="arabicPeriod"/>
            </a:pPr>
            <a:r>
              <a:rPr lang="en-US" sz="8800" dirty="0"/>
              <a:t>Modular application</a:t>
            </a:r>
            <a:endParaRPr lang="en-US" sz="8800" dirty="0" smtClean="0"/>
          </a:p>
          <a:p>
            <a:pPr lvl="1"/>
            <a:r>
              <a:rPr lang="en-US" sz="8800" dirty="0" smtClean="0"/>
              <a:t>Providing ease of access - All studies on one server</a:t>
            </a:r>
          </a:p>
          <a:p>
            <a:pPr lvl="1"/>
            <a:r>
              <a:rPr lang="en-US" sz="8800" dirty="0" smtClean="0"/>
              <a:t>Easy to use, a framework available to add/extend studies</a:t>
            </a:r>
          </a:p>
          <a:p>
            <a:pPr lvl="1"/>
            <a:r>
              <a:rPr lang="en-US" sz="8800" dirty="0" smtClean="0"/>
              <a:t>Use disparate data sets and present a hierarchical visualization scheme</a:t>
            </a:r>
            <a:endParaRPr lang="en-US" sz="8800" dirty="0"/>
          </a:p>
          <a:p>
            <a:pPr marL="457200" indent="-457200">
              <a:buFont typeface="+mj-lt"/>
              <a:buAutoNum type="arabicPeriod"/>
            </a:pPr>
            <a:r>
              <a:rPr lang="en-US" sz="8800" dirty="0"/>
              <a:t>F</a:t>
            </a:r>
            <a:r>
              <a:rPr lang="en-US" sz="8800" dirty="0" smtClean="0"/>
              <a:t>ull stack development using industry standards</a:t>
            </a:r>
          </a:p>
          <a:p>
            <a:pPr lvl="1"/>
            <a:r>
              <a:rPr lang="en-US" sz="8800" dirty="0" smtClean="0"/>
              <a:t>LAMP Stack and AngularJS framework</a:t>
            </a:r>
          </a:p>
          <a:p>
            <a:pPr lvl="1"/>
            <a:r>
              <a:rPr lang="en-US" sz="8800" dirty="0" smtClean="0"/>
              <a:t>MVC Architecture</a:t>
            </a:r>
          </a:p>
          <a:p>
            <a:pPr lvl="1"/>
            <a:endParaRPr lang="en-US" dirty="0" smtClean="0"/>
          </a:p>
        </p:txBody>
      </p:sp>
    </p:spTree>
    <p:extLst>
      <p:ext uri="{BB962C8B-B14F-4D97-AF65-F5344CB8AC3E}">
        <p14:creationId xmlns:p14="http://schemas.microsoft.com/office/powerpoint/2010/main" val="9377962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Mood ToolKit Dashboard Overview</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63229"/>
            <a:ext cx="2489200" cy="333097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900" y="1063229"/>
            <a:ext cx="4279900" cy="15275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700" y="3111500"/>
            <a:ext cx="4610100" cy="1409700"/>
          </a:xfrm>
          <a:prstGeom prst="rect">
            <a:avLst/>
          </a:prstGeom>
        </p:spPr>
      </p:pic>
      <p:cxnSp>
        <p:nvCxnSpPr>
          <p:cNvPr id="7" name="Straight Arrow Connector 6"/>
          <p:cNvCxnSpPr/>
          <p:nvPr/>
        </p:nvCxnSpPr>
        <p:spPr>
          <a:xfrm>
            <a:off x="3073400" y="1955800"/>
            <a:ext cx="1079500" cy="0"/>
          </a:xfrm>
          <a:prstGeom prst="straightConnector1">
            <a:avLst/>
          </a:prstGeom>
          <a:ln w="508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902200" y="2590800"/>
            <a:ext cx="0" cy="482600"/>
          </a:xfrm>
          <a:prstGeom prst="straightConnector1">
            <a:avLst/>
          </a:prstGeom>
          <a:ln w="508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5650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noFill/>
          <a:effectLst/>
        </p:spPr>
        <p:txBody>
          <a:bodyPr>
            <a:normAutofit lnSpcReduction="10000"/>
          </a:bodyPr>
          <a:lstStyle/>
          <a:p>
            <a:r>
              <a:rPr lang="en-US" dirty="0" smtClean="0">
                <a:effectLst>
                  <a:innerShdw blurRad="114300">
                    <a:prstClr val="black"/>
                  </a:innerShdw>
                  <a:reflection endPos="0" dir="5400000" sy="-100000" algn="bl" rotWithShape="0"/>
                </a:effectLst>
              </a:rPr>
              <a:t>Introduction</a:t>
            </a:r>
            <a:endParaRPr lang="en-US" dirty="0" smtClean="0"/>
          </a:p>
          <a:p>
            <a:r>
              <a:rPr lang="en-US" dirty="0" smtClean="0">
                <a:effectLst>
                  <a:outerShdw blurRad="50800" sx="1000" sy="1000" algn="ctr" rotWithShape="0">
                    <a:schemeClr val="bg1">
                      <a:lumMod val="85000"/>
                    </a:schemeClr>
                  </a:outerShdw>
                </a:effectLst>
              </a:rPr>
              <a:t>Related </a:t>
            </a:r>
            <a:r>
              <a:rPr lang="en-US" dirty="0">
                <a:effectLst>
                  <a:outerShdw blurRad="50800" sx="1000" sy="1000" algn="ctr" rotWithShape="0">
                    <a:schemeClr val="bg1">
                      <a:lumMod val="85000"/>
                    </a:schemeClr>
                  </a:outerShdw>
                </a:effectLst>
              </a:rPr>
              <a:t>Work</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Data Overview</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Methodology &amp; Implementation</a:t>
            </a:r>
          </a:p>
          <a:p>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Results</a:t>
            </a:r>
          </a:p>
          <a:p>
            <a:r>
              <a:rPr lang="en-US" dirty="0" smtClean="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sx="1000" sy="1000" algn="ctr" rotWithShape="0">
                    <a:schemeClr val="bg1">
                      <a:lumMod val="85000"/>
                    </a:schemeClr>
                  </a:outerShdw>
                </a:effectLst>
              </a:rPr>
              <a:t>Conclusion &amp; Future Work</a:t>
            </a:r>
            <a:endPar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ndParaRPr>
          </a:p>
        </p:txBody>
      </p:sp>
    </p:spTree>
    <p:extLst>
      <p:ext uri="{BB962C8B-B14F-4D97-AF65-F5344CB8AC3E}">
        <p14:creationId xmlns:p14="http://schemas.microsoft.com/office/powerpoint/2010/main" val="109712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17921"/>
          </a:xfrm>
        </p:spPr>
        <p:txBody>
          <a:bodyPr>
            <a:normAutofit fontScale="90000"/>
          </a:bodyPr>
          <a:lstStyle/>
          <a:p>
            <a:r>
              <a:rPr lang="en-US" dirty="0" smtClean="0"/>
              <a:t>Related Work</a:t>
            </a:r>
            <a:endParaRPr lang="en-US" dirty="0"/>
          </a:p>
        </p:txBody>
      </p:sp>
      <p:sp>
        <p:nvSpPr>
          <p:cNvPr id="3" name="Content Placeholder 2"/>
          <p:cNvSpPr>
            <a:spLocks noGrp="1"/>
          </p:cNvSpPr>
          <p:nvPr>
            <p:ph idx="1"/>
          </p:nvPr>
        </p:nvSpPr>
        <p:spPr>
          <a:xfrm>
            <a:off x="457200" y="927100"/>
            <a:ext cx="8229600" cy="3784600"/>
          </a:xfrm>
        </p:spPr>
        <p:txBody>
          <a:bodyPr>
            <a:normAutofit/>
          </a:bodyPr>
          <a:lstStyle/>
          <a:p>
            <a:pPr marL="457200" indent="-457200">
              <a:buFont typeface="+mj-lt"/>
              <a:buAutoNum type="arabicPeriod"/>
            </a:pPr>
            <a:r>
              <a:rPr lang="en-US" dirty="0" smtClean="0"/>
              <a:t>As part of </a:t>
            </a:r>
            <a:r>
              <a:rPr lang="en-US" dirty="0" err="1" smtClean="0"/>
              <a:t>mAAS</a:t>
            </a:r>
            <a:r>
              <a:rPr lang="en-US" dirty="0" smtClean="0"/>
              <a:t> [1]</a:t>
            </a:r>
          </a:p>
          <a:p>
            <a:pPr marL="400050" lvl="1" indent="0">
              <a:buNone/>
            </a:pPr>
            <a:r>
              <a:rPr lang="en-US" dirty="0" smtClean="0"/>
              <a:t>Helped understanding data and study</a:t>
            </a:r>
          </a:p>
          <a:p>
            <a:pPr marL="400050" lvl="1" indent="0">
              <a:buNone/>
            </a:pPr>
            <a:r>
              <a:rPr lang="en-US" dirty="0"/>
              <a:t>E</a:t>
            </a:r>
            <a:r>
              <a:rPr lang="en-US" dirty="0" smtClean="0"/>
              <a:t>mphasis on Mobile App, Data storage and a simple web interface</a:t>
            </a:r>
            <a:endParaRPr lang="en-US" dirty="0"/>
          </a:p>
          <a:p>
            <a:pPr marL="914400" lvl="1" indent="-514350">
              <a:buFont typeface="+mj-lt"/>
              <a:buAutoNum type="romanLcPeriod"/>
            </a:pPr>
            <a:r>
              <a:rPr lang="en-US" sz="2200" dirty="0" smtClean="0"/>
              <a:t>Web server implementation - Monolithic Architecture</a:t>
            </a:r>
          </a:p>
          <a:p>
            <a:pPr marL="914400" lvl="1" indent="-514350">
              <a:buFont typeface="+mj-lt"/>
              <a:buAutoNum type="romanLcPeriod"/>
            </a:pPr>
            <a:r>
              <a:rPr lang="en-US" sz="2200" dirty="0" smtClean="0"/>
              <a:t>Single Study </a:t>
            </a:r>
            <a:r>
              <a:rPr lang="en-US" sz="2200" dirty="0" smtClean="0"/>
              <a:t>– Alcohol Craving</a:t>
            </a:r>
            <a:endParaRPr lang="en-US" sz="2200" dirty="0" smtClean="0"/>
          </a:p>
          <a:p>
            <a:pPr marL="914400" lvl="1" indent="-514350">
              <a:buFont typeface="+mj-lt"/>
              <a:buAutoNum type="romanLcPeriod"/>
            </a:pPr>
            <a:r>
              <a:rPr lang="en-US" sz="2200" dirty="0" smtClean="0"/>
              <a:t>Flat file </a:t>
            </a:r>
            <a:r>
              <a:rPr lang="en-US" sz="2200" dirty="0"/>
              <a:t>system structure. Mostly Text Files not graphs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400" y="205979"/>
            <a:ext cx="3073400" cy="1762521"/>
          </a:xfrm>
          <a:prstGeom prst="rect">
            <a:avLst/>
          </a:prstGeom>
        </p:spPr>
      </p:pic>
      <p:sp>
        <p:nvSpPr>
          <p:cNvPr id="5" name="TextBox 4"/>
          <p:cNvSpPr txBox="1"/>
          <p:nvPr/>
        </p:nvSpPr>
        <p:spPr>
          <a:xfrm>
            <a:off x="908050" y="4200923"/>
            <a:ext cx="7327900" cy="800219"/>
          </a:xfrm>
          <a:prstGeom prst="rect">
            <a:avLst/>
          </a:prstGeom>
          <a:noFill/>
        </p:spPr>
        <p:txBody>
          <a:bodyPr wrap="square" rtlCol="0">
            <a:spAutoFit/>
          </a:bodyPr>
          <a:lstStyle/>
          <a:p>
            <a:pPr lvl="0"/>
            <a:r>
              <a:rPr lang="en-US" sz="1400" dirty="0" smtClean="0">
                <a:latin typeface="Helvetica Light" charset="0"/>
                <a:ea typeface="Helvetica Light" charset="0"/>
                <a:cs typeface="Helvetica Light" charset="0"/>
              </a:rPr>
              <a:t>1. </a:t>
            </a:r>
            <a:r>
              <a:rPr lang="en-US" sz="1400" dirty="0" err="1" smtClean="0">
                <a:latin typeface="Helvetica Light" charset="0"/>
                <a:ea typeface="Helvetica Light" charset="0"/>
                <a:cs typeface="Helvetica Light" charset="0"/>
              </a:rPr>
              <a:t>Ruiqi</a:t>
            </a:r>
            <a:r>
              <a:rPr lang="en-US" sz="1400" dirty="0" smtClean="0">
                <a:latin typeface="Helvetica Light" charset="0"/>
                <a:ea typeface="Helvetica Light" charset="0"/>
                <a:cs typeface="Helvetica Light" charset="0"/>
              </a:rPr>
              <a:t> </a:t>
            </a:r>
            <a:r>
              <a:rPr lang="en-US" sz="1400" dirty="0">
                <a:latin typeface="Helvetica Light" charset="0"/>
                <a:ea typeface="Helvetica Light" charset="0"/>
                <a:cs typeface="Helvetica Light" charset="0"/>
              </a:rPr>
              <a:t>Shi, “An Enhanced Mobile Ambulatory Assessment System for Alcohol Craving Studies</a:t>
            </a:r>
            <a:r>
              <a:rPr lang="en-US" sz="1400" cap="all" dirty="0">
                <a:latin typeface="Helvetica Light" charset="0"/>
                <a:ea typeface="Helvetica Light" charset="0"/>
                <a:cs typeface="Helvetica Light" charset="0"/>
              </a:rPr>
              <a:t>”, </a:t>
            </a:r>
            <a:r>
              <a:rPr lang="en-US" sz="1400" dirty="0">
                <a:latin typeface="Helvetica Light" charset="0"/>
                <a:ea typeface="Helvetica Light" charset="0"/>
                <a:cs typeface="Helvetica Light" charset="0"/>
              </a:rPr>
              <a:t>University of Missouri, Department of CS in Master’s Thesis, April 2015.</a:t>
            </a:r>
          </a:p>
          <a:p>
            <a:endParaRPr lang="en-US" dirty="0"/>
          </a:p>
        </p:txBody>
      </p:sp>
    </p:spTree>
    <p:extLst>
      <p:ext uri="{BB962C8B-B14F-4D97-AF65-F5344CB8AC3E}">
        <p14:creationId xmlns:p14="http://schemas.microsoft.com/office/powerpoint/2010/main" val="1749567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C4C4C"/>
      </a:dk2>
      <a:lt2>
        <a:srgbClr val="F1B82D"/>
      </a:lt2>
      <a:accent1>
        <a:srgbClr val="666666"/>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5171</TotalTime>
  <Words>2610</Words>
  <Application>Microsoft Macintosh PowerPoint</Application>
  <PresentationFormat>On-screen Show (16:9)</PresentationFormat>
  <Paragraphs>457</Paragraphs>
  <Slides>35</Slides>
  <Notes>31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Calibri</vt:lpstr>
      <vt:lpstr>Helvetica</vt:lpstr>
      <vt:lpstr>Helvetica Light</vt:lpstr>
      <vt:lpstr>Symbol</vt:lpstr>
      <vt:lpstr>Wingdings</vt:lpstr>
      <vt:lpstr>Arial</vt:lpstr>
      <vt:lpstr>Office Theme</vt:lpstr>
      <vt:lpstr>MTD: MOOD TOOLKIT DASHBOARD A Data Analytical Web Application for Psychological Research Studies</vt:lpstr>
      <vt:lpstr>OUTLINE</vt:lpstr>
      <vt:lpstr>OUTLINE</vt:lpstr>
      <vt:lpstr>Introduction</vt:lpstr>
      <vt:lpstr>Problem </vt:lpstr>
      <vt:lpstr>Proposed Solution</vt:lpstr>
      <vt:lpstr>Mood ToolKit Dashboard Overview</vt:lpstr>
      <vt:lpstr>OUTLINE</vt:lpstr>
      <vt:lpstr>Related Work</vt:lpstr>
      <vt:lpstr>Related Work (cont.)</vt:lpstr>
      <vt:lpstr>OUTLINE</vt:lpstr>
      <vt:lpstr>Data Overview</vt:lpstr>
      <vt:lpstr>OUTLINE</vt:lpstr>
      <vt:lpstr>Methodology </vt:lpstr>
      <vt:lpstr>Web Application Architecture</vt:lpstr>
      <vt:lpstr>Design Considerations</vt:lpstr>
      <vt:lpstr>System Implementation</vt:lpstr>
      <vt:lpstr>File System Hierarchy</vt:lpstr>
      <vt:lpstr>Lower Level Modules</vt:lpstr>
      <vt:lpstr>Shared Services Module</vt:lpstr>
      <vt:lpstr>AngularJS Service Oriented Implementation</vt:lpstr>
      <vt:lpstr>Study Modules</vt:lpstr>
      <vt:lpstr>NIMH STUDY</vt:lpstr>
      <vt:lpstr>NIMH STUDY (contd.)</vt:lpstr>
      <vt:lpstr>SLU WATCH Study</vt:lpstr>
      <vt:lpstr>SLU WATCH</vt:lpstr>
      <vt:lpstr>ALCOHOL CRAVING STUDY</vt:lpstr>
      <vt:lpstr>OUTLINE</vt:lpstr>
      <vt:lpstr>RESULTS</vt:lpstr>
      <vt:lpstr>RESULTS</vt:lpstr>
      <vt:lpstr>Results</vt:lpstr>
      <vt:lpstr>OUTLINE</vt:lpstr>
      <vt:lpstr>CONCLUSION </vt:lpstr>
      <vt:lpstr>FUTURE WORK</vt:lpstr>
      <vt:lpstr>Thank You!</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VanSciver</dc:creator>
  <cp:lastModifiedBy>Srivatsav, Dheeraj P. (MU-Student)</cp:lastModifiedBy>
  <cp:revision>193</cp:revision>
  <dcterms:created xsi:type="dcterms:W3CDTF">2014-06-09T16:21:09Z</dcterms:created>
  <dcterms:modified xsi:type="dcterms:W3CDTF">2017-05-03T03:14:33Z</dcterms:modified>
</cp:coreProperties>
</file>