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424" r:id="rId2"/>
    <p:sldId id="376" r:id="rId3"/>
    <p:sldId id="366" r:id="rId4"/>
    <p:sldId id="367" r:id="rId5"/>
    <p:sldId id="368" r:id="rId6"/>
    <p:sldId id="399" r:id="rId7"/>
    <p:sldId id="370" r:id="rId8"/>
    <p:sldId id="371" r:id="rId9"/>
    <p:sldId id="400" r:id="rId10"/>
    <p:sldId id="377" r:id="rId11"/>
    <p:sldId id="378" r:id="rId12"/>
    <p:sldId id="379" r:id="rId13"/>
    <p:sldId id="380" r:id="rId14"/>
    <p:sldId id="381" r:id="rId15"/>
    <p:sldId id="385" r:id="rId16"/>
    <p:sldId id="386" r:id="rId17"/>
    <p:sldId id="414" r:id="rId18"/>
    <p:sldId id="394" r:id="rId19"/>
    <p:sldId id="391" r:id="rId20"/>
    <p:sldId id="392" r:id="rId21"/>
    <p:sldId id="393" r:id="rId22"/>
    <p:sldId id="422" r:id="rId23"/>
    <p:sldId id="423" r:id="rId24"/>
    <p:sldId id="401" r:id="rId25"/>
    <p:sldId id="395" r:id="rId26"/>
    <p:sldId id="418" r:id="rId27"/>
    <p:sldId id="397" r:id="rId28"/>
    <p:sldId id="398" r:id="rId29"/>
    <p:sldId id="410" r:id="rId30"/>
    <p:sldId id="315" r:id="rId31"/>
    <p:sldId id="356" r:id="rId32"/>
    <p:sldId id="364" r:id="rId33"/>
    <p:sldId id="357" r:id="rId34"/>
    <p:sldId id="358" r:id="rId35"/>
    <p:sldId id="316" r:id="rId36"/>
    <p:sldId id="42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646"/>
    <a:srgbClr val="60FC5E"/>
    <a:srgbClr val="A0C0DD"/>
    <a:srgbClr val="0000FF"/>
    <a:srgbClr val="17FF17"/>
    <a:srgbClr val="FF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0" autoAdjust="0"/>
    <p:restoredTop sz="90334" autoAdjust="0"/>
  </p:normalViewPr>
  <p:slideViewPr>
    <p:cSldViewPr snapToGrid="0">
      <p:cViewPr varScale="1">
        <p:scale>
          <a:sx n="105" d="100"/>
          <a:sy n="105" d="100"/>
        </p:scale>
        <p:origin x="624" y="108"/>
      </p:cViewPr>
      <p:guideLst/>
    </p:cSldViewPr>
  </p:slideViewPr>
  <p:outlineViewPr>
    <p:cViewPr>
      <p:scale>
        <a:sx n="33" d="100"/>
        <a:sy n="33" d="100"/>
      </p:scale>
      <p:origin x="0" y="-387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en\Desktop\New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Days of available </a:t>
            </a:r>
            <a:r>
              <a:rPr lang="en-US" dirty="0" smtClean="0"/>
              <a:t>RR Intervals, </a:t>
            </a:r>
            <a:r>
              <a:rPr lang="en-US" dirty="0"/>
              <a:t>by March 31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Hexoskin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1001</c:v>
                </c:pt>
                <c:pt idx="1">
                  <c:v>1004</c:v>
                </c:pt>
                <c:pt idx="2">
                  <c:v>1005</c:v>
                </c:pt>
                <c:pt idx="3">
                  <c:v>1007</c:v>
                </c:pt>
                <c:pt idx="4">
                  <c:v>1008</c:v>
                </c:pt>
                <c:pt idx="5">
                  <c:v>1010</c:v>
                </c:pt>
                <c:pt idx="6">
                  <c:v>1013</c:v>
                </c:pt>
                <c:pt idx="7">
                  <c:v>1014</c:v>
                </c:pt>
                <c:pt idx="8">
                  <c:v>1017</c:v>
                </c:pt>
                <c:pt idx="9">
                  <c:v>1019</c:v>
                </c:pt>
                <c:pt idx="10">
                  <c:v>1020</c:v>
                </c:pt>
                <c:pt idx="11">
                  <c:v>1021</c:v>
                </c:pt>
                <c:pt idx="12">
                  <c:v>1022</c:v>
                </c:pt>
                <c:pt idx="13">
                  <c:v>1024</c:v>
                </c:pt>
                <c:pt idx="14">
                  <c:v>1025</c:v>
                </c:pt>
                <c:pt idx="15">
                  <c:v>1026</c:v>
                </c:pt>
                <c:pt idx="16">
                  <c:v>1027</c:v>
                </c:pt>
                <c:pt idx="17">
                  <c:v>1028</c:v>
                </c:pt>
                <c:pt idx="18">
                  <c:v>1029</c:v>
                </c:pt>
                <c:pt idx="19">
                  <c:v>1030</c:v>
                </c:pt>
                <c:pt idx="20">
                  <c:v>1031</c:v>
                </c:pt>
                <c:pt idx="21">
                  <c:v>1032</c:v>
                </c:pt>
              </c:numCache>
            </c:numRef>
          </c:cat>
          <c:val>
            <c:numRef>
              <c:f>Sheet1!$B$2:$B$23</c:f>
              <c:numCache>
                <c:formatCode>General</c:formatCode>
                <c:ptCount val="22"/>
                <c:pt idx="3">
                  <c:v>16</c:v>
                </c:pt>
                <c:pt idx="7">
                  <c:v>9</c:v>
                </c:pt>
                <c:pt idx="8">
                  <c:v>24</c:v>
                </c:pt>
                <c:pt idx="11">
                  <c:v>22</c:v>
                </c:pt>
                <c:pt idx="12">
                  <c:v>14</c:v>
                </c:pt>
                <c:pt idx="13">
                  <c:v>16</c:v>
                </c:pt>
                <c:pt idx="14">
                  <c:v>22</c:v>
                </c:pt>
                <c:pt idx="15">
                  <c:v>16</c:v>
                </c:pt>
                <c:pt idx="16">
                  <c:v>25</c:v>
                </c:pt>
                <c:pt idx="17">
                  <c:v>24</c:v>
                </c:pt>
                <c:pt idx="18">
                  <c:v>16</c:v>
                </c:pt>
                <c:pt idx="19">
                  <c:v>16</c:v>
                </c:pt>
                <c:pt idx="20">
                  <c:v>8</c:v>
                </c:pt>
                <c:pt idx="2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Sheet1!$A$2:$A$23</c:f>
              <c:numCache>
                <c:formatCode>General</c:formatCode>
                <c:ptCount val="22"/>
                <c:pt idx="0">
                  <c:v>1001</c:v>
                </c:pt>
                <c:pt idx="1">
                  <c:v>1004</c:v>
                </c:pt>
                <c:pt idx="2">
                  <c:v>1005</c:v>
                </c:pt>
                <c:pt idx="3">
                  <c:v>1007</c:v>
                </c:pt>
                <c:pt idx="4">
                  <c:v>1008</c:v>
                </c:pt>
                <c:pt idx="5">
                  <c:v>1010</c:v>
                </c:pt>
                <c:pt idx="6">
                  <c:v>1013</c:v>
                </c:pt>
                <c:pt idx="7">
                  <c:v>1014</c:v>
                </c:pt>
                <c:pt idx="8">
                  <c:v>1017</c:v>
                </c:pt>
                <c:pt idx="9">
                  <c:v>1019</c:v>
                </c:pt>
                <c:pt idx="10">
                  <c:v>1020</c:v>
                </c:pt>
                <c:pt idx="11">
                  <c:v>1021</c:v>
                </c:pt>
                <c:pt idx="12">
                  <c:v>1022</c:v>
                </c:pt>
                <c:pt idx="13">
                  <c:v>1024</c:v>
                </c:pt>
                <c:pt idx="14">
                  <c:v>1025</c:v>
                </c:pt>
                <c:pt idx="15">
                  <c:v>1026</c:v>
                </c:pt>
                <c:pt idx="16">
                  <c:v>1027</c:v>
                </c:pt>
                <c:pt idx="17">
                  <c:v>1028</c:v>
                </c:pt>
                <c:pt idx="18">
                  <c:v>1029</c:v>
                </c:pt>
                <c:pt idx="19">
                  <c:v>1030</c:v>
                </c:pt>
                <c:pt idx="20">
                  <c:v>1031</c:v>
                </c:pt>
                <c:pt idx="21">
                  <c:v>1032</c:v>
                </c:pt>
              </c:numCache>
            </c:num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13</c:v>
                </c:pt>
                <c:pt idx="1">
                  <c:v>7</c:v>
                </c:pt>
                <c:pt idx="2">
                  <c:v>8</c:v>
                </c:pt>
                <c:pt idx="3">
                  <c:v>6</c:v>
                </c:pt>
                <c:pt idx="4">
                  <c:v>15</c:v>
                </c:pt>
                <c:pt idx="5">
                  <c:v>7</c:v>
                </c:pt>
                <c:pt idx="6">
                  <c:v>14</c:v>
                </c:pt>
                <c:pt idx="7">
                  <c:v>2</c:v>
                </c:pt>
                <c:pt idx="9">
                  <c:v>15</c:v>
                </c:pt>
                <c:pt idx="10">
                  <c:v>14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7355928"/>
        <c:axId val="287356320"/>
      </c:barChart>
      <c:catAx>
        <c:axId val="28735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356320"/>
        <c:crosses val="autoZero"/>
        <c:auto val="1"/>
        <c:lblAlgn val="ctr"/>
        <c:lblOffset val="100"/>
        <c:noMultiLvlLbl val="0"/>
      </c:catAx>
      <c:valAx>
        <c:axId val="28735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355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cap="none" baseline="0" dirty="0" smtClean="0"/>
              <a:t>Valid data out of total in minutes</a:t>
            </a:r>
            <a:endParaRPr lang="en-US" cap="none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valid_mins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Sheet1!$A$2:$A$25</c:f>
              <c:strCache>
                <c:ptCount val="24"/>
                <c:pt idx="0">
                  <c:v>'hexo1007'</c:v>
                </c:pt>
                <c:pt idx="1">
                  <c:v>'hexo1014'</c:v>
                </c:pt>
                <c:pt idx="2">
                  <c:v>'hexo1017'</c:v>
                </c:pt>
                <c:pt idx="3">
                  <c:v>'hexo1021'</c:v>
                </c:pt>
                <c:pt idx="4">
                  <c:v>'hexo1022'</c:v>
                </c:pt>
                <c:pt idx="5">
                  <c:v>'hexo1024'</c:v>
                </c:pt>
                <c:pt idx="6">
                  <c:v>'hexo1025'</c:v>
                </c:pt>
                <c:pt idx="7">
                  <c:v>'hexo1026'</c:v>
                </c:pt>
                <c:pt idx="8">
                  <c:v>'hexo1027'</c:v>
                </c:pt>
                <c:pt idx="9">
                  <c:v>'hexo1028'</c:v>
                </c:pt>
                <c:pt idx="10">
                  <c:v>'hexo1029'</c:v>
                </c:pt>
                <c:pt idx="11">
                  <c:v>'hexo1030'</c:v>
                </c:pt>
                <c:pt idx="12">
                  <c:v>'hexo1031'</c:v>
                </c:pt>
                <c:pt idx="13">
                  <c:v>'hexo1032'</c:v>
                </c:pt>
                <c:pt idx="15">
                  <c:v>'sem1001'</c:v>
                </c:pt>
                <c:pt idx="16">
                  <c:v>'sem1004'</c:v>
                </c:pt>
                <c:pt idx="17">
                  <c:v>'sem1005'</c:v>
                </c:pt>
                <c:pt idx="18">
                  <c:v>'sem1007'</c:v>
                </c:pt>
                <c:pt idx="19">
                  <c:v>'sem1008'</c:v>
                </c:pt>
                <c:pt idx="20">
                  <c:v>'sem1010'</c:v>
                </c:pt>
                <c:pt idx="21">
                  <c:v>'sem1013'</c:v>
                </c:pt>
                <c:pt idx="22">
                  <c:v>'sem1014'</c:v>
                </c:pt>
                <c:pt idx="23">
                  <c:v>'sem1019'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25"/>
                <c:pt idx="0">
                  <c:v>2091</c:v>
                </c:pt>
                <c:pt idx="1">
                  <c:v>883</c:v>
                </c:pt>
                <c:pt idx="2">
                  <c:v>2780</c:v>
                </c:pt>
                <c:pt idx="3">
                  <c:v>9606</c:v>
                </c:pt>
                <c:pt idx="4">
                  <c:v>4050</c:v>
                </c:pt>
                <c:pt idx="5">
                  <c:v>9084</c:v>
                </c:pt>
                <c:pt idx="6">
                  <c:v>3676</c:v>
                </c:pt>
                <c:pt idx="7">
                  <c:v>1105</c:v>
                </c:pt>
                <c:pt idx="8">
                  <c:v>4245</c:v>
                </c:pt>
                <c:pt idx="9">
                  <c:v>4346</c:v>
                </c:pt>
                <c:pt idx="11">
                  <c:v>3206</c:v>
                </c:pt>
                <c:pt idx="12">
                  <c:v>1963</c:v>
                </c:pt>
                <c:pt idx="13">
                  <c:v>208</c:v>
                </c:pt>
                <c:pt idx="15">
                  <c:v>4793</c:v>
                </c:pt>
                <c:pt idx="16">
                  <c:v>2725</c:v>
                </c:pt>
                <c:pt idx="17">
                  <c:v>3992</c:v>
                </c:pt>
                <c:pt idx="18">
                  <c:v>1227</c:v>
                </c:pt>
                <c:pt idx="19">
                  <c:v>7847</c:v>
                </c:pt>
                <c:pt idx="20">
                  <c:v>3462</c:v>
                </c:pt>
                <c:pt idx="21">
                  <c:v>6843</c:v>
                </c:pt>
                <c:pt idx="22">
                  <c:v>285</c:v>
                </c:pt>
                <c:pt idx="23">
                  <c:v>4551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total_mins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Sheet1!$A$2:$A$25</c:f>
              <c:strCache>
                <c:ptCount val="24"/>
                <c:pt idx="0">
                  <c:v>'hexo1007'</c:v>
                </c:pt>
                <c:pt idx="1">
                  <c:v>'hexo1014'</c:v>
                </c:pt>
                <c:pt idx="2">
                  <c:v>'hexo1017'</c:v>
                </c:pt>
                <c:pt idx="3">
                  <c:v>'hexo1021'</c:v>
                </c:pt>
                <c:pt idx="4">
                  <c:v>'hexo1022'</c:v>
                </c:pt>
                <c:pt idx="5">
                  <c:v>'hexo1024'</c:v>
                </c:pt>
                <c:pt idx="6">
                  <c:v>'hexo1025'</c:v>
                </c:pt>
                <c:pt idx="7">
                  <c:v>'hexo1026'</c:v>
                </c:pt>
                <c:pt idx="8">
                  <c:v>'hexo1027'</c:v>
                </c:pt>
                <c:pt idx="9">
                  <c:v>'hexo1028'</c:v>
                </c:pt>
                <c:pt idx="10">
                  <c:v>'hexo1029'</c:v>
                </c:pt>
                <c:pt idx="11">
                  <c:v>'hexo1030'</c:v>
                </c:pt>
                <c:pt idx="12">
                  <c:v>'hexo1031'</c:v>
                </c:pt>
                <c:pt idx="13">
                  <c:v>'hexo1032'</c:v>
                </c:pt>
                <c:pt idx="15">
                  <c:v>'sem1001'</c:v>
                </c:pt>
                <c:pt idx="16">
                  <c:v>'sem1004'</c:v>
                </c:pt>
                <c:pt idx="17">
                  <c:v>'sem1005'</c:v>
                </c:pt>
                <c:pt idx="18">
                  <c:v>'sem1007'</c:v>
                </c:pt>
                <c:pt idx="19">
                  <c:v>'sem1008'</c:v>
                </c:pt>
                <c:pt idx="20">
                  <c:v>'sem1010'</c:v>
                </c:pt>
                <c:pt idx="21">
                  <c:v>'sem1013'</c:v>
                </c:pt>
                <c:pt idx="22">
                  <c:v>'sem1014'</c:v>
                </c:pt>
                <c:pt idx="23">
                  <c:v>'sem1019'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25"/>
                <c:pt idx="0">
                  <c:v>4629</c:v>
                </c:pt>
                <c:pt idx="1">
                  <c:v>1986</c:v>
                </c:pt>
                <c:pt idx="2">
                  <c:v>4902</c:v>
                </c:pt>
                <c:pt idx="3">
                  <c:v>11998</c:v>
                </c:pt>
                <c:pt idx="4">
                  <c:v>8761</c:v>
                </c:pt>
                <c:pt idx="5">
                  <c:v>9578</c:v>
                </c:pt>
                <c:pt idx="6">
                  <c:v>5763</c:v>
                </c:pt>
                <c:pt idx="7">
                  <c:v>2413</c:v>
                </c:pt>
                <c:pt idx="8">
                  <c:v>6343</c:v>
                </c:pt>
                <c:pt idx="9">
                  <c:v>7167</c:v>
                </c:pt>
                <c:pt idx="11">
                  <c:v>6295</c:v>
                </c:pt>
                <c:pt idx="12">
                  <c:v>4452</c:v>
                </c:pt>
                <c:pt idx="13">
                  <c:v>615</c:v>
                </c:pt>
                <c:pt idx="15">
                  <c:v>5985</c:v>
                </c:pt>
                <c:pt idx="16">
                  <c:v>4763</c:v>
                </c:pt>
                <c:pt idx="17">
                  <c:v>4532</c:v>
                </c:pt>
                <c:pt idx="18">
                  <c:v>2754</c:v>
                </c:pt>
                <c:pt idx="19">
                  <c:v>9015</c:v>
                </c:pt>
                <c:pt idx="20">
                  <c:v>4127</c:v>
                </c:pt>
                <c:pt idx="21">
                  <c:v>8405</c:v>
                </c:pt>
                <c:pt idx="22">
                  <c:v>494</c:v>
                </c:pt>
                <c:pt idx="23">
                  <c:v>6012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686944"/>
        <c:axId val="336688904"/>
      </c:lineChart>
      <c:catAx>
        <c:axId val="33668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88904"/>
        <c:crosses val="autoZero"/>
        <c:auto val="1"/>
        <c:lblAlgn val="ctr"/>
        <c:lblOffset val="100"/>
        <c:noMultiLvlLbl val="0"/>
      </c:catAx>
      <c:valAx>
        <c:axId val="336688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3D1EC-296A-4B35-A3EA-2B083B17BF2A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77E44-7EE8-4A32-BC01-2016F146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0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presentation</a:t>
            </a:r>
            <a:r>
              <a:rPr lang="en-US" baseline="0" dirty="0" smtClean="0"/>
              <a:t> can be generalized to five parts</a:t>
            </a:r>
          </a:p>
          <a:p>
            <a:r>
              <a:rPr lang="en-US" baseline="0" dirty="0" smtClean="0"/>
              <a:t>Introduce a little about the thesis work</a:t>
            </a:r>
          </a:p>
          <a:p>
            <a:r>
              <a:rPr lang="en-US" baseline="0" dirty="0" smtClean="0"/>
              <a:t>35 pages in total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out of 101 days</a:t>
            </a:r>
            <a:r>
              <a:rPr lang="en-US" baseline="0" dirty="0" smtClean="0"/>
              <a:t> are drinking day for SEM</a:t>
            </a:r>
          </a:p>
          <a:p>
            <a:r>
              <a:rPr lang="en-US" baseline="0" dirty="0" smtClean="0"/>
              <a:t>1/3 of data are dropped with cleaning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5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57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PCA</a:t>
            </a:r>
          </a:p>
          <a:p>
            <a:r>
              <a:rPr lang="en-US" dirty="0" smtClean="0"/>
              <a:t>25 reduced to 10 feature space, while maintain 95%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9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01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EBD5A-EB90-FA43-A292-200C58D1BF4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1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Participated</a:t>
            </a:r>
            <a:r>
              <a:rPr lang="en-US" baseline="0" dirty="0" smtClean="0"/>
              <a:t> in system implementation about two years ago</a:t>
            </a:r>
          </a:p>
          <a:p>
            <a:r>
              <a:rPr lang="en-US" baseline="0" dirty="0" smtClean="0"/>
              <a:t>Data stay there since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8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7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in-residence protocol,</a:t>
            </a:r>
            <a:r>
              <a:rPr lang="en-US" baseline="0" dirty="0" smtClean="0"/>
              <a:t> about random surveys</a:t>
            </a:r>
          </a:p>
          <a:p>
            <a:r>
              <a:rPr lang="en-US" baseline="0" dirty="0" smtClean="0"/>
              <a:t>It’s a simple requirement, but no one did that, so I implemented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1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point</a:t>
            </a:r>
            <a:r>
              <a:rPr lang="en-US" baseline="0" dirty="0" smtClean="0"/>
              <a:t> here is AES has single key and has sharing secure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41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encryption</a:t>
            </a:r>
            <a:r>
              <a:rPr lang="en-US" baseline="0" dirty="0" smtClean="0"/>
              <a:t> algorithm have some limitation</a:t>
            </a:r>
          </a:p>
          <a:p>
            <a:r>
              <a:rPr lang="en-US" baseline="0" dirty="0" smtClean="0"/>
              <a:t>Combine them together to make full use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1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2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types</a:t>
            </a:r>
            <a:r>
              <a:rPr lang="en-US" baseline="0" dirty="0" smtClean="0"/>
              <a:t> of sensor, they gave almost the same physiological readings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6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77E44-7EE8-4A32-BC01-2016F1462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0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6598-C91D-4D28-AC8C-2DB788283D07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7E22-1ACA-4CC5-AAF2-7F05C19E4DEB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0041-B0F3-48D7-88FD-A4EAC89D56E6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0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246-2BFA-4542-AE4C-A09E0C5588A5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1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ECB0-0164-49EA-94A0-61A1059EB1C6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F109-DA44-4A5A-92A7-FB7D34459C79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B29-B938-499D-9BCF-02CA0F7665FB}" type="datetime1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4199-81DD-4376-BB7D-046604BB9644}" type="datetime1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30955-E2EE-45D8-BFAC-2EBCD494963B}" type="datetime1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0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2DE6-A048-47BF-8DBD-D97A33911A21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05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C576D-2EFD-4520-BCC2-621CF5E7E71A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3878-28A3-4D36-B101-99E92C67BC1A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1B91-9590-4320-AC23-C2E9DD17C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9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2.jpg"/><Relationship Id="rId7" Type="http://schemas.openxmlformats.org/officeDocument/2006/relationships/image" Target="../media/image6.wmf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6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_PPT_wide_newbg-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2591713"/>
            <a:ext cx="9794240" cy="1470025"/>
          </a:xfrm>
        </p:spPr>
        <p:txBody>
          <a:bodyPr>
            <a:noAutofit/>
          </a:bodyPr>
          <a:lstStyle/>
          <a:p>
            <a:pPr algn="r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</a:rPr>
              <a:t>WEARABLE SENSING ANALYSIS</a:t>
            </a:r>
            <a: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48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– IDENTIFYING ALCOHOL DRINKING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FROM DAILY PHYSIOLOGICAL DATA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4347487"/>
            <a:ext cx="8879840" cy="1752600"/>
          </a:xfrm>
        </p:spPr>
        <p:txBody>
          <a:bodyPr>
            <a:no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</a:rPr>
              <a:t>Thesis Defense of Master’s Degree</a:t>
            </a: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Chen Zhang</a:t>
            </a:r>
          </a:p>
          <a:p>
            <a:pPr algn="r"/>
            <a:endParaRPr lang="en-US" sz="2200" dirty="0">
              <a:solidFill>
                <a:schemeClr val="bg1"/>
              </a:solidFill>
            </a:endParaRPr>
          </a:p>
          <a:p>
            <a:pPr algn="r"/>
            <a:r>
              <a:rPr lang="en-US" sz="2200" dirty="0">
                <a:solidFill>
                  <a:schemeClr val="bg1"/>
                </a:solidFill>
              </a:rPr>
              <a:t>Advisor: Dr. Yi Shang</a:t>
            </a:r>
          </a:p>
        </p:txBody>
      </p:sp>
    </p:spTree>
    <p:extLst>
      <p:ext uri="{BB962C8B-B14F-4D97-AF65-F5344CB8AC3E}">
        <p14:creationId xmlns:p14="http://schemas.microsoft.com/office/powerpoint/2010/main" val="8852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Improvement </a:t>
            </a:r>
            <a:r>
              <a:rPr lang="en-US" dirty="0"/>
              <a:t>– </a:t>
            </a:r>
            <a:r>
              <a:rPr lang="en-US" dirty="0" smtClean="0"/>
              <a:t>Random </a:t>
            </a:r>
            <a:r>
              <a:rPr lang="en-US" dirty="0"/>
              <a:t>Scheduler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Survey</a:t>
            </a:r>
          </a:p>
          <a:p>
            <a:pPr lvl="1"/>
            <a:r>
              <a:rPr lang="en-US" dirty="0" smtClean="0"/>
              <a:t>Requirements</a:t>
            </a:r>
          </a:p>
          <a:p>
            <a:pPr marL="914400" lvl="2" indent="0">
              <a:buNone/>
            </a:pPr>
            <a:r>
              <a:rPr lang="en-US" dirty="0" smtClean="0"/>
              <a:t>Randomly appeared</a:t>
            </a:r>
          </a:p>
          <a:p>
            <a:pPr marL="914400" lvl="2" indent="0">
              <a:buNone/>
            </a:pPr>
            <a:r>
              <a:rPr lang="en-US" u="sng" dirty="0" smtClean="0"/>
              <a:t>Six</a:t>
            </a:r>
            <a:r>
              <a:rPr lang="en-US" dirty="0" smtClean="0"/>
              <a:t> times in a day</a:t>
            </a:r>
          </a:p>
          <a:p>
            <a:pPr marL="914400" lvl="2" indent="0">
              <a:buNone/>
            </a:pPr>
            <a:r>
              <a:rPr lang="en-US" dirty="0" smtClean="0"/>
              <a:t>Without overlapping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Implements</a:t>
            </a:r>
          </a:p>
          <a:p>
            <a:pPr lvl="2"/>
            <a:r>
              <a:rPr lang="en-US" dirty="0" smtClean="0"/>
              <a:t>Started at noon of a day or time of finishing a Morning Report</a:t>
            </a:r>
          </a:p>
          <a:p>
            <a:pPr lvl="2"/>
            <a:r>
              <a:rPr lang="en-US" dirty="0" smtClean="0"/>
              <a:t>Ended at midnight of a day</a:t>
            </a:r>
          </a:p>
          <a:p>
            <a:pPr lvl="2"/>
            <a:r>
              <a:rPr lang="en-US" dirty="0" smtClean="0"/>
              <a:t>Divided with 3x(</a:t>
            </a:r>
            <a:r>
              <a:rPr lang="en-US" u="sng" dirty="0" smtClean="0"/>
              <a:t>6</a:t>
            </a:r>
            <a:r>
              <a:rPr lang="en-US" dirty="0" smtClean="0"/>
              <a:t>+1) equal portions</a:t>
            </a:r>
          </a:p>
          <a:p>
            <a:pPr lvl="2"/>
            <a:r>
              <a:rPr lang="en-US" dirty="0" smtClean="0"/>
              <a:t>Left necessary gaps between two consecutive surveys</a:t>
            </a:r>
          </a:p>
          <a:p>
            <a:pPr lvl="2"/>
            <a:r>
              <a:rPr lang="en-US" dirty="0" smtClean="0"/>
              <a:t>Scheduled surveys randomly within each selected portion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5804274" y="2310482"/>
            <a:ext cx="464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1</a:t>
            </a:r>
            <a:r>
              <a:rPr lang="en-US" sz="900" baseline="30000" dirty="0" smtClean="0"/>
              <a:t>st</a:t>
            </a:r>
            <a:r>
              <a:rPr lang="en-US" sz="900" dirty="0" smtClean="0"/>
              <a:t> RS</a:t>
            </a:r>
            <a:endParaRPr lang="en-US" sz="900" dirty="0"/>
          </a:p>
        </p:txBody>
      </p:sp>
      <p:sp>
        <p:nvSpPr>
          <p:cNvPr id="85" name="TextBox 84"/>
          <p:cNvSpPr txBox="1"/>
          <p:nvPr/>
        </p:nvSpPr>
        <p:spPr>
          <a:xfrm>
            <a:off x="6644201" y="2312574"/>
            <a:ext cx="490956" cy="23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</a:t>
            </a:r>
            <a:r>
              <a:rPr lang="en-US" sz="900" baseline="30000" dirty="0" smtClean="0"/>
              <a:t>nd</a:t>
            </a:r>
            <a:r>
              <a:rPr lang="en-US" sz="900" dirty="0"/>
              <a:t> </a:t>
            </a:r>
            <a:r>
              <a:rPr lang="en-US" sz="900" dirty="0" smtClean="0"/>
              <a:t>RS</a:t>
            </a:r>
            <a:endParaRPr lang="en-US" sz="900" dirty="0"/>
          </a:p>
        </p:txBody>
      </p:sp>
      <p:sp>
        <p:nvSpPr>
          <p:cNvPr id="87" name="TextBox 86"/>
          <p:cNvSpPr txBox="1"/>
          <p:nvPr/>
        </p:nvSpPr>
        <p:spPr>
          <a:xfrm>
            <a:off x="7532366" y="2315701"/>
            <a:ext cx="490956" cy="23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3</a:t>
            </a:r>
            <a:r>
              <a:rPr lang="en-US" sz="900" baseline="30000" dirty="0" smtClean="0"/>
              <a:t>rd</a:t>
            </a:r>
            <a:r>
              <a:rPr lang="en-US" sz="900" dirty="0" smtClean="0"/>
              <a:t> RS</a:t>
            </a:r>
            <a:endParaRPr lang="en-US" sz="900" dirty="0"/>
          </a:p>
        </p:txBody>
      </p:sp>
      <p:sp>
        <p:nvSpPr>
          <p:cNvPr id="88" name="TextBox 87"/>
          <p:cNvSpPr txBox="1"/>
          <p:nvPr/>
        </p:nvSpPr>
        <p:spPr>
          <a:xfrm>
            <a:off x="8415429" y="2318309"/>
            <a:ext cx="490956" cy="23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4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RS</a:t>
            </a:r>
            <a:endParaRPr lang="en-US" sz="900" dirty="0"/>
          </a:p>
        </p:txBody>
      </p:sp>
      <p:sp>
        <p:nvSpPr>
          <p:cNvPr id="90" name="TextBox 89"/>
          <p:cNvSpPr txBox="1"/>
          <p:nvPr/>
        </p:nvSpPr>
        <p:spPr>
          <a:xfrm>
            <a:off x="9281469" y="2317200"/>
            <a:ext cx="490956" cy="23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5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RS</a:t>
            </a:r>
            <a:endParaRPr lang="en-US" sz="900" dirty="0"/>
          </a:p>
        </p:txBody>
      </p:sp>
      <p:sp>
        <p:nvSpPr>
          <p:cNvPr id="92" name="TextBox 91"/>
          <p:cNvSpPr txBox="1"/>
          <p:nvPr/>
        </p:nvSpPr>
        <p:spPr>
          <a:xfrm>
            <a:off x="10146351" y="2305048"/>
            <a:ext cx="490956" cy="23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6</a:t>
            </a:r>
            <a:r>
              <a:rPr lang="en-US" sz="900" baseline="30000" dirty="0" smtClean="0"/>
              <a:t>th</a:t>
            </a:r>
            <a:r>
              <a:rPr lang="en-US" sz="900" dirty="0" smtClean="0"/>
              <a:t> RS</a:t>
            </a:r>
            <a:endParaRPr lang="en-US" sz="900" dirty="0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258067" y="2962530"/>
            <a:ext cx="612226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890670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765279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8639887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016062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514496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10389105" y="2497423"/>
            <a:ext cx="0" cy="8637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91296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5724525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307598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599134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182206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7473743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056815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348351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931424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9222960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806032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097568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680641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972177" y="282964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Wave 117"/>
          <p:cNvSpPr/>
          <p:nvPr/>
        </p:nvSpPr>
        <p:spPr>
          <a:xfrm>
            <a:off x="7511290" y="2928519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9" name="Wave 118"/>
          <p:cNvSpPr/>
          <p:nvPr/>
        </p:nvSpPr>
        <p:spPr>
          <a:xfrm>
            <a:off x="8369111" y="2927630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0" name="Wave 119"/>
          <p:cNvSpPr/>
          <p:nvPr/>
        </p:nvSpPr>
        <p:spPr>
          <a:xfrm>
            <a:off x="9253149" y="2928519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1" name="Wave 120"/>
          <p:cNvSpPr/>
          <p:nvPr/>
        </p:nvSpPr>
        <p:spPr>
          <a:xfrm>
            <a:off x="10125743" y="2927630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2" name="Wave 121"/>
          <p:cNvSpPr/>
          <p:nvPr/>
        </p:nvSpPr>
        <p:spPr>
          <a:xfrm>
            <a:off x="6636681" y="2927630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3" name="Wave 122"/>
          <p:cNvSpPr/>
          <p:nvPr/>
        </p:nvSpPr>
        <p:spPr>
          <a:xfrm>
            <a:off x="5768993" y="2927630"/>
            <a:ext cx="524765" cy="84685"/>
          </a:xfrm>
          <a:prstGeom prst="wav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24" name="TextBox 123"/>
          <p:cNvSpPr txBox="1"/>
          <p:nvPr/>
        </p:nvSpPr>
        <p:spPr>
          <a:xfrm>
            <a:off x="9864339" y="3494082"/>
            <a:ext cx="2099061" cy="43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Randomized schedule during this period of time</a:t>
            </a:r>
          </a:p>
        </p:txBody>
      </p:sp>
      <p:cxnSp>
        <p:nvCxnSpPr>
          <p:cNvPr id="125" name="Straight Arrow Connector 124"/>
          <p:cNvCxnSpPr>
            <a:stCxn id="118" idx="2"/>
          </p:cNvCxnSpPr>
          <p:nvPr/>
        </p:nvCxnSpPr>
        <p:spPr>
          <a:xfrm>
            <a:off x="7773673" y="3002618"/>
            <a:ext cx="2202975" cy="532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22" idx="2"/>
          </p:cNvCxnSpPr>
          <p:nvPr/>
        </p:nvCxnSpPr>
        <p:spPr>
          <a:xfrm>
            <a:off x="6899064" y="3001729"/>
            <a:ext cx="3017039" cy="60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123" idx="2"/>
            <a:endCxn id="124" idx="1"/>
          </p:cNvCxnSpPr>
          <p:nvPr/>
        </p:nvCxnSpPr>
        <p:spPr>
          <a:xfrm>
            <a:off x="6031376" y="3001729"/>
            <a:ext cx="3832963" cy="70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119" idx="2"/>
          </p:cNvCxnSpPr>
          <p:nvPr/>
        </p:nvCxnSpPr>
        <p:spPr>
          <a:xfrm>
            <a:off x="8631494" y="3001729"/>
            <a:ext cx="1425919" cy="498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0" idx="2"/>
          </p:cNvCxnSpPr>
          <p:nvPr/>
        </p:nvCxnSpPr>
        <p:spPr>
          <a:xfrm>
            <a:off x="9515532" y="3002618"/>
            <a:ext cx="619147" cy="485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21" idx="2"/>
          </p:cNvCxnSpPr>
          <p:nvPr/>
        </p:nvCxnSpPr>
        <p:spPr>
          <a:xfrm flipH="1">
            <a:off x="10167843" y="3001729"/>
            <a:ext cx="220283" cy="494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360592" y="2829644"/>
            <a:ext cx="954475" cy="25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Time of a day</a:t>
            </a:r>
            <a:endParaRPr lang="en-US" sz="1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860817" y="3493859"/>
            <a:ext cx="2099061" cy="430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Necessary safe gap between two consecutive surveys</a:t>
            </a:r>
            <a:endParaRPr lang="en-US" sz="1050" dirty="0"/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7294626" y="2991013"/>
            <a:ext cx="333196" cy="517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454579" y="3001730"/>
            <a:ext cx="922989" cy="49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7769132" y="3013204"/>
            <a:ext cx="424318" cy="495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7902737" y="3004492"/>
            <a:ext cx="1161699" cy="59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endCxn id="132" idx="3"/>
          </p:cNvCxnSpPr>
          <p:nvPr/>
        </p:nvCxnSpPr>
        <p:spPr>
          <a:xfrm flipH="1">
            <a:off x="7959878" y="2996543"/>
            <a:ext cx="1988596" cy="71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6015348" y="2828337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890682" y="2824810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765843" y="2829642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8638955" y="2829923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9516004" y="2829642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0392853" y="2829642"/>
            <a:ext cx="0" cy="265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5" grpId="0"/>
      <p:bldP spid="87" grpId="0"/>
      <p:bldP spid="88" grpId="0"/>
      <p:bldP spid="90" grpId="0"/>
      <p:bldP spid="92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31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Improvement – OOP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UML graph generated by codes</a:t>
            </a:r>
            <a:endParaRPr lang="en-US" dirty="0"/>
          </a:p>
          <a:p>
            <a:pPr lvl="1"/>
            <a:r>
              <a:rPr lang="en-US" dirty="0" smtClean="0"/>
              <a:t>Three layer</a:t>
            </a:r>
          </a:p>
          <a:p>
            <a:pPr lvl="2"/>
            <a:r>
              <a:rPr lang="en-US" dirty="0" smtClean="0"/>
              <a:t>Parents - Abstract</a:t>
            </a:r>
          </a:p>
          <a:p>
            <a:pPr lvl="2"/>
            <a:r>
              <a:rPr lang="en-US" dirty="0" smtClean="0"/>
              <a:t>Children - Semi-abstract</a:t>
            </a:r>
          </a:p>
          <a:p>
            <a:pPr lvl="2"/>
            <a:r>
              <a:rPr lang="en-US" dirty="0" smtClean="0"/>
              <a:t>Grandchildren - Implemented</a:t>
            </a:r>
          </a:p>
          <a:p>
            <a:pPr lvl="1"/>
            <a:r>
              <a:rPr lang="en-US" dirty="0" smtClean="0"/>
              <a:t>Three Objects</a:t>
            </a:r>
            <a:endParaRPr lang="en-US" dirty="0"/>
          </a:p>
          <a:p>
            <a:pPr lvl="2"/>
            <a:r>
              <a:rPr lang="en-US" dirty="0" smtClean="0"/>
              <a:t>Survey Category</a:t>
            </a:r>
          </a:p>
          <a:p>
            <a:pPr lvl="2"/>
            <a:r>
              <a:rPr lang="en-US" dirty="0" smtClean="0"/>
              <a:t>Question</a:t>
            </a:r>
          </a:p>
          <a:p>
            <a:pPr lvl="2"/>
            <a:r>
              <a:rPr lang="en-US" dirty="0" smtClean="0"/>
              <a:t>Answer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Readable and </a:t>
            </a:r>
            <a:r>
              <a:rPr lang="en-US" altLang="zh-CN" dirty="0" smtClean="0"/>
              <a:t>maintainable</a:t>
            </a:r>
            <a:endParaRPr lang="en-US" dirty="0" smtClean="0"/>
          </a:p>
          <a:p>
            <a:pPr lvl="1"/>
            <a:r>
              <a:rPr lang="en-US" dirty="0" smtClean="0"/>
              <a:t>Highly Reusable (within project)</a:t>
            </a:r>
          </a:p>
          <a:p>
            <a:pPr lvl="1"/>
            <a:r>
              <a:rPr lang="en-US" dirty="0" smtClean="0"/>
              <a:t>Ease of extendable (across projects)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52160" y="1690688"/>
            <a:ext cx="5501640" cy="3941585"/>
            <a:chOff x="5852161" y="1655047"/>
            <a:chExt cx="5501640" cy="39415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2161" y="1850741"/>
              <a:ext cx="5501640" cy="374589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952744" y="1655048"/>
              <a:ext cx="7512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Category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15109" y="1655047"/>
              <a:ext cx="7680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Question</a:t>
              </a:r>
              <a:endParaRPr lang="en-US" sz="1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264473" y="1655047"/>
              <a:ext cx="666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Answer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6138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Improvement – Digital Envelope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Encryption Methods</a:t>
            </a:r>
          </a:p>
          <a:p>
            <a:pPr lvl="1"/>
            <a:r>
              <a:rPr lang="en-US" dirty="0" smtClean="0"/>
              <a:t>Symmetric - AES</a:t>
            </a:r>
          </a:p>
          <a:p>
            <a:pPr lvl="2"/>
            <a:r>
              <a:rPr lang="en-US" dirty="0" smtClean="0"/>
              <a:t>Single key cipher</a:t>
            </a:r>
            <a:endParaRPr lang="en-US" dirty="0"/>
          </a:p>
          <a:p>
            <a:pPr lvl="2"/>
            <a:r>
              <a:rPr lang="en-US" dirty="0" smtClean="0"/>
              <a:t>Shared secret</a:t>
            </a:r>
          </a:p>
          <a:p>
            <a:pPr lvl="2"/>
            <a:r>
              <a:rPr lang="en-US" dirty="0" smtClean="0"/>
              <a:t>Fast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Asymmetric – RSA</a:t>
            </a:r>
          </a:p>
          <a:p>
            <a:pPr lvl="2"/>
            <a:r>
              <a:rPr lang="en-US" dirty="0" smtClean="0"/>
              <a:t>Key cipher pairs</a:t>
            </a:r>
          </a:p>
          <a:p>
            <a:pPr lvl="2"/>
            <a:r>
              <a:rPr lang="en-US" dirty="0" smtClean="0"/>
              <a:t>Public and private</a:t>
            </a:r>
          </a:p>
          <a:p>
            <a:pPr lvl="2"/>
            <a:r>
              <a:rPr lang="en-US" dirty="0" smtClean="0"/>
              <a:t>Slow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56" y="2033397"/>
            <a:ext cx="5322564" cy="32332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382871" y="1600714"/>
            <a:ext cx="3508725" cy="4287252"/>
            <a:chOff x="6354296" y="1600714"/>
            <a:chExt cx="3508725" cy="428725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8000238" y="1727272"/>
              <a:ext cx="18288" cy="4160694"/>
            </a:xfrm>
            <a:prstGeom prst="line">
              <a:avLst/>
            </a:prstGeom>
            <a:ln w="25400">
              <a:solidFill>
                <a:schemeClr val="accent1">
                  <a:alpha val="25000"/>
                </a:schemeClr>
              </a:solidFill>
              <a:prstDash val="lg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354296" y="1604375"/>
              <a:ext cx="782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Sender</a:t>
              </a:r>
              <a:endParaRPr lang="en-US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52322" y="1600714"/>
              <a:ext cx="9106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u="sng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Receiver</a:t>
              </a:r>
              <a:endParaRPr lang="en-US" sz="1600" b="1" u="sng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7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Envelope </a:t>
            </a:r>
            <a:r>
              <a:rPr lang="en-US" dirty="0"/>
              <a:t>(</a:t>
            </a:r>
            <a:r>
              <a:rPr lang="en-US" dirty="0" smtClean="0"/>
              <a:t>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/>
              <a:t>Envelope</a:t>
            </a:r>
          </a:p>
          <a:p>
            <a:pPr lvl="1"/>
            <a:r>
              <a:rPr lang="en-US" dirty="0" smtClean="0"/>
              <a:t>AES </a:t>
            </a:r>
          </a:p>
          <a:p>
            <a:pPr marL="914400" lvl="2" indent="0">
              <a:buNone/>
            </a:pPr>
            <a:r>
              <a:rPr lang="en-US" dirty="0"/>
              <a:t>Fast but has </a:t>
            </a:r>
            <a:r>
              <a:rPr lang="en-US" dirty="0" smtClean="0"/>
              <a:t>key sharing </a:t>
            </a:r>
            <a:r>
              <a:rPr lang="en-US" dirty="0"/>
              <a:t>issue</a:t>
            </a:r>
          </a:p>
          <a:p>
            <a:pPr lvl="1"/>
            <a:r>
              <a:rPr lang="en-US" dirty="0" smtClean="0"/>
              <a:t>RSA</a:t>
            </a:r>
          </a:p>
          <a:p>
            <a:pPr marL="914400" lvl="2" indent="0">
              <a:buNone/>
            </a:pPr>
            <a:r>
              <a:rPr lang="en-US" dirty="0" smtClean="0"/>
              <a:t>Slow but has private key</a:t>
            </a:r>
            <a:endParaRPr lang="en-US" dirty="0"/>
          </a:p>
          <a:p>
            <a:pPr lvl="1"/>
            <a:r>
              <a:rPr lang="en-US" dirty="0" smtClean="0"/>
              <a:t>Combine – Digital Envelope</a:t>
            </a:r>
          </a:p>
          <a:p>
            <a:pPr marL="914400" lvl="2" indent="0">
              <a:buNone/>
            </a:pPr>
            <a:r>
              <a:rPr lang="en-US" dirty="0" smtClean="0"/>
              <a:t>Both fast</a:t>
            </a:r>
          </a:p>
          <a:p>
            <a:pPr marL="914400" lvl="2" indent="0">
              <a:buNone/>
            </a:pPr>
            <a:r>
              <a:rPr lang="en-US" dirty="0" smtClean="0"/>
              <a:t>And secure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96" y="1825625"/>
            <a:ext cx="4832142" cy="2911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 smtClean="0"/>
              <a:t>Data Analysis Pipeline</a:t>
            </a:r>
          </a:p>
          <a:p>
            <a:pPr lvl="1"/>
            <a:r>
              <a:rPr lang="en-US" dirty="0" smtClean="0"/>
              <a:t>Pipeline Overview</a:t>
            </a:r>
          </a:p>
          <a:p>
            <a:pPr lvl="1"/>
            <a:r>
              <a:rPr lang="en-US" dirty="0" smtClean="0"/>
              <a:t>Data Cleaning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eature </a:t>
            </a:r>
            <a:r>
              <a:rPr lang="en-US" dirty="0"/>
              <a:t>E</a:t>
            </a:r>
            <a:r>
              <a:rPr lang="en-US" dirty="0" smtClean="0"/>
              <a:t>xtraction</a:t>
            </a:r>
          </a:p>
          <a:p>
            <a:pPr lvl="1"/>
            <a:r>
              <a:rPr lang="en-US" dirty="0" smtClean="0"/>
              <a:t>Classification 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dirty="0" smtClean="0"/>
              <a:t>Two types of sensor</a:t>
            </a:r>
          </a:p>
          <a:p>
            <a:pPr lvl="1"/>
            <a:r>
              <a:rPr lang="en-US" dirty="0" smtClean="0"/>
              <a:t>SEM and </a:t>
            </a:r>
            <a:r>
              <a:rPr lang="en-US" dirty="0" err="1" smtClean="0"/>
              <a:t>Hexoskin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000" dirty="0" smtClean="0"/>
              <a:t>ECG(256 Hz), RIP(128 Hz), Temperature, etc.</a:t>
            </a:r>
          </a:p>
          <a:p>
            <a:pPr lvl="1"/>
            <a:endParaRPr lang="en-US" dirty="0"/>
          </a:p>
          <a:p>
            <a:r>
              <a:rPr lang="en-US" dirty="0" smtClean="0"/>
              <a:t>Raw data (RR Int.)</a:t>
            </a:r>
          </a:p>
          <a:p>
            <a:pPr lvl="1"/>
            <a:r>
              <a:rPr lang="en-US" dirty="0" smtClean="0"/>
              <a:t>SEM	 – 101 days</a:t>
            </a:r>
          </a:p>
          <a:p>
            <a:pPr lvl="1"/>
            <a:r>
              <a:rPr lang="en-US" dirty="0" smtClean="0"/>
              <a:t>Hexoskin	 – 236 days</a:t>
            </a:r>
          </a:p>
          <a:p>
            <a:pPr lvl="1"/>
            <a:r>
              <a:rPr lang="en-US" dirty="0" smtClean="0"/>
              <a:t>1382.8h /w 22 users</a:t>
            </a:r>
          </a:p>
          <a:p>
            <a:pPr lvl="1"/>
            <a:r>
              <a:rPr lang="en-US" dirty="0" smtClean="0"/>
              <a:t>403 drinking surveys</a:t>
            </a:r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254423"/>
              </p:ext>
            </p:extLst>
          </p:nvPr>
        </p:nvGraphicFramePr>
        <p:xfrm>
          <a:off x="4215384" y="3401568"/>
          <a:ext cx="7367016" cy="277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129016" y="1374894"/>
            <a:ext cx="3118104" cy="1642625"/>
            <a:chOff x="8041015" y="1271015"/>
            <a:chExt cx="3312785" cy="178265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1015" y="1271016"/>
              <a:ext cx="3312785" cy="17826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041015" y="1271016"/>
              <a:ext cx="466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SEM</a:t>
              </a: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82135" y="1271015"/>
              <a:ext cx="7637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Hexoskin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71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Collection (step 1,2)</a:t>
            </a:r>
          </a:p>
          <a:p>
            <a:r>
              <a:rPr lang="en-US" sz="2400" dirty="0" smtClean="0"/>
              <a:t>Data Cleaning (3-7)</a:t>
            </a:r>
          </a:p>
          <a:p>
            <a:r>
              <a:rPr lang="en-US" sz="2400" dirty="0" smtClean="0"/>
              <a:t>Feature Extraction (8)</a:t>
            </a:r>
          </a:p>
          <a:p>
            <a:r>
              <a:rPr lang="en-US" sz="2400" dirty="0" smtClean="0"/>
              <a:t>Classification (9)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43949" y="3752807"/>
            <a:ext cx="1646363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433063" y="3752886"/>
            <a:ext cx="1615441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701117" y="5094098"/>
            <a:ext cx="1611613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96276" y="5092866"/>
            <a:ext cx="1533934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8473082" y="5093871"/>
            <a:ext cx="1385164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552950" y="3742529"/>
            <a:ext cx="1437110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72" y="3826005"/>
            <a:ext cx="1243003" cy="7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45340" y="4553721"/>
            <a:ext cx="1030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Sensor Suites</a:t>
            </a:r>
            <a:endParaRPr lang="en-US" sz="1200" b="1" dirty="0"/>
          </a:p>
        </p:txBody>
      </p:sp>
      <p:pic>
        <p:nvPicPr>
          <p:cNvPr id="12" name="Content Placeholder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r="14665"/>
          <a:stretch/>
        </p:blipFill>
        <p:spPr>
          <a:xfrm>
            <a:off x="5557229" y="3893343"/>
            <a:ext cx="461962" cy="66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734865" y="4549342"/>
            <a:ext cx="1088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Data Logging</a:t>
            </a:r>
            <a:endParaRPr lang="en-US" sz="1200" b="1" dirty="0"/>
          </a:p>
        </p:txBody>
      </p:sp>
      <p:sp>
        <p:nvSpPr>
          <p:cNvPr id="14" name="Curved Down Arrow 13"/>
          <p:cNvSpPr/>
          <p:nvPr/>
        </p:nvSpPr>
        <p:spPr>
          <a:xfrm>
            <a:off x="4213831" y="3466544"/>
            <a:ext cx="2444966" cy="379980"/>
          </a:xfrm>
          <a:prstGeom prst="curvedDownArrow">
            <a:avLst>
              <a:gd name="adj1" fmla="val 20433"/>
              <a:gd name="adj2" fmla="val 50000"/>
              <a:gd name="adj3" fmla="val 14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40221" y="4179527"/>
            <a:ext cx="422889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006604" y="4173680"/>
            <a:ext cx="349495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94" y="3945737"/>
            <a:ext cx="324970" cy="5280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82768" y="3887007"/>
            <a:ext cx="513241" cy="666714"/>
            <a:chOff x="3975933" y="2590017"/>
            <a:chExt cx="513241" cy="666714"/>
          </a:xfrm>
        </p:grpSpPr>
        <p:pic>
          <p:nvPicPr>
            <p:cNvPr id="19" name="Picture 3" descr="C:\Users\Danick\AppData\Local\Microsoft\Windows\Temporary Internet Files\Content.IE5\YV4VS2SI\MC900428969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75933" y="2590017"/>
              <a:ext cx="464319" cy="6667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 rot="19481950">
              <a:off x="4121766" y="3009154"/>
              <a:ext cx="367408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dslsrv8</a:t>
              </a:r>
              <a:endParaRPr lang="en-US" sz="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1" name="Multiply 20"/>
          <p:cNvSpPr/>
          <p:nvPr/>
        </p:nvSpPr>
        <p:spPr>
          <a:xfrm>
            <a:off x="7737948" y="5226252"/>
            <a:ext cx="326056" cy="326056"/>
          </a:xfrm>
          <a:prstGeom prst="mathMultiply">
            <a:avLst>
              <a:gd name="adj1" fmla="val 1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-Shape 21"/>
          <p:cNvSpPr/>
          <p:nvPr/>
        </p:nvSpPr>
        <p:spPr>
          <a:xfrm rot="18754557">
            <a:off x="7808065" y="5645723"/>
            <a:ext cx="227779" cy="151652"/>
          </a:xfrm>
          <a:prstGeom prst="corner">
            <a:avLst>
              <a:gd name="adj1" fmla="val 36223"/>
              <a:gd name="adj2" fmla="val 34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7" t="16009" r="7604" b="29884"/>
          <a:stretch/>
        </p:blipFill>
        <p:spPr>
          <a:xfrm>
            <a:off x="6929190" y="5161575"/>
            <a:ext cx="589306" cy="36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15215" r="8543" b="29126"/>
          <a:stretch/>
        </p:blipFill>
        <p:spPr>
          <a:xfrm>
            <a:off x="6923208" y="5562110"/>
            <a:ext cx="595259" cy="36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6804989" y="5898509"/>
            <a:ext cx="1462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Valid User Selection</a:t>
            </a:r>
            <a:endParaRPr lang="en-US" sz="1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7300559" y="3746960"/>
            <a:ext cx="2008472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9258388" y="3913323"/>
            <a:ext cx="414557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462148" y="4544120"/>
            <a:ext cx="1782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Trimming and Matching</a:t>
            </a:r>
            <a:endParaRPr lang="en-US" sz="1200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10118" r="66969" b="64437"/>
          <a:stretch/>
        </p:blipFill>
        <p:spPr>
          <a:xfrm>
            <a:off x="7553141" y="3794392"/>
            <a:ext cx="575254" cy="37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1" t="10436" r="39037" b="64590"/>
          <a:stretch/>
        </p:blipFill>
        <p:spPr>
          <a:xfrm>
            <a:off x="7555989" y="4213655"/>
            <a:ext cx="569558" cy="371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31"/>
          <p:cNvGrpSpPr/>
          <p:nvPr/>
        </p:nvGrpSpPr>
        <p:grpSpPr>
          <a:xfrm>
            <a:off x="8329400" y="3906165"/>
            <a:ext cx="834708" cy="586804"/>
            <a:chOff x="7823199" y="2658586"/>
            <a:chExt cx="695403" cy="43620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7" t="58021" r="66916" b="17594"/>
            <a:stretch/>
          </p:blipFill>
          <p:spPr>
            <a:xfrm>
              <a:off x="7823199" y="2658586"/>
              <a:ext cx="695403" cy="4362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04" t="19782" r="13951" b="59360"/>
            <a:stretch/>
          </p:blipFill>
          <p:spPr>
            <a:xfrm>
              <a:off x="8240458" y="2689679"/>
              <a:ext cx="242920" cy="1311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8034338" y="2676719"/>
              <a:ext cx="0" cy="391559"/>
            </a:xfrm>
            <a:prstGeom prst="line">
              <a:avLst/>
            </a:prstGeom>
            <a:ln>
              <a:solidFill>
                <a:srgbClr val="FF1C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079582" y="2676719"/>
              <a:ext cx="0" cy="391559"/>
            </a:xfrm>
            <a:prstGeom prst="line">
              <a:avLst/>
            </a:prstGeom>
            <a:ln>
              <a:solidFill>
                <a:srgbClr val="17F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122445" y="2679100"/>
              <a:ext cx="0" cy="391559"/>
            </a:xfrm>
            <a:prstGeom prst="line">
              <a:avLst/>
            </a:prstGeom>
            <a:ln>
              <a:solidFill>
                <a:srgbClr val="17FF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ight Arrow 37"/>
          <p:cNvSpPr/>
          <p:nvPr/>
        </p:nvSpPr>
        <p:spPr>
          <a:xfrm>
            <a:off x="8106937" y="4101092"/>
            <a:ext cx="285016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9624651" y="4545394"/>
            <a:ext cx="127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Outliers Removal</a:t>
            </a:r>
            <a:endParaRPr lang="en-US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444499" y="5712070"/>
            <a:ext cx="140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Gaps and </a:t>
            </a:r>
          </a:p>
          <a:p>
            <a:pPr algn="ctr"/>
            <a:r>
              <a:rPr lang="en-US" sz="1200" b="1" dirty="0" smtClean="0"/>
              <a:t>Insuffic</a:t>
            </a:r>
            <a:r>
              <a:rPr lang="en-US" altLang="zh-CN" sz="1200" b="1" dirty="0" smtClean="0"/>
              <a:t>ient Data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095443" y="5895731"/>
            <a:ext cx="140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Feature Extraction</a:t>
            </a:r>
            <a:endParaRPr lang="en-US" sz="1200" b="1" dirty="0"/>
          </a:p>
        </p:txBody>
      </p:sp>
      <p:sp>
        <p:nvSpPr>
          <p:cNvPr id="42" name="Rounded Rectangle 41"/>
          <p:cNvSpPr/>
          <p:nvPr/>
        </p:nvSpPr>
        <p:spPr>
          <a:xfrm>
            <a:off x="3543948" y="5090945"/>
            <a:ext cx="1261971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684529" y="5893810"/>
            <a:ext cx="1054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Classification</a:t>
            </a:r>
            <a:endParaRPr lang="en-US" sz="1200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765" b="1289"/>
          <a:stretch/>
        </p:blipFill>
        <p:spPr>
          <a:xfrm>
            <a:off x="3743672" y="5188490"/>
            <a:ext cx="885114" cy="70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15" y="5258167"/>
            <a:ext cx="1258025" cy="63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Right Arrow 45"/>
          <p:cNvSpPr/>
          <p:nvPr/>
        </p:nvSpPr>
        <p:spPr>
          <a:xfrm rot="10800000">
            <a:off x="6376091" y="5833101"/>
            <a:ext cx="396094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1" t="6958" r="9253" b="57875"/>
          <a:stretch/>
        </p:blipFill>
        <p:spPr>
          <a:xfrm>
            <a:off x="9805484" y="3865918"/>
            <a:ext cx="956072" cy="68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ounded Rectangle 48"/>
          <p:cNvSpPr/>
          <p:nvPr/>
        </p:nvSpPr>
        <p:spPr>
          <a:xfrm>
            <a:off x="10006986" y="5097099"/>
            <a:ext cx="1343201" cy="1045028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997240" y="5899964"/>
            <a:ext cx="1364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Activities Removal</a:t>
            </a:r>
            <a:endParaRPr lang="en-US" sz="1200" b="1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5" t="54519" r="37283" b="10345"/>
          <a:stretch/>
        </p:blipFill>
        <p:spPr>
          <a:xfrm>
            <a:off x="10185363" y="5216852"/>
            <a:ext cx="955887" cy="685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" name="Right Arrow 51"/>
          <p:cNvSpPr/>
          <p:nvPr/>
        </p:nvSpPr>
        <p:spPr>
          <a:xfrm rot="10800000">
            <a:off x="9680879" y="5833101"/>
            <a:ext cx="396094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 rot="10800000">
            <a:off x="8150670" y="5831646"/>
            <a:ext cx="384445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4653509" y="5832378"/>
            <a:ext cx="396094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54531" r="65268" b="10398"/>
          <a:stretch/>
        </p:blipFill>
        <p:spPr>
          <a:xfrm>
            <a:off x="8561928" y="5296204"/>
            <a:ext cx="564043" cy="438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7" t="54013" r="65322" b="10467"/>
          <a:stretch/>
        </p:blipFill>
        <p:spPr>
          <a:xfrm>
            <a:off x="9186696" y="5293118"/>
            <a:ext cx="571587" cy="43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16</a:t>
            </a:fld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38612" y="374696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n-US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428732" y="375322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6708349" y="509374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301821" y="37455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540409" y="37466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endParaRPr lang="en-US" sz="12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10008984" y="508533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452729" y="508940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98316" y="50857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</a:t>
            </a:r>
            <a:endParaRPr lang="en-US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532739" y="50899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n-US" sz="1200" b="1" dirty="0"/>
          </a:p>
        </p:txBody>
      </p:sp>
      <p:sp>
        <p:nvSpPr>
          <p:cNvPr id="23" name="Right Arrow 22"/>
          <p:cNvSpPr/>
          <p:nvPr/>
        </p:nvSpPr>
        <p:spPr>
          <a:xfrm>
            <a:off x="7001934" y="3913323"/>
            <a:ext cx="414557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10610287" y="4875863"/>
            <a:ext cx="48204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1" grpId="0" animBg="1"/>
      <p:bldP spid="22" grpId="0" animBg="1"/>
      <p:bldP spid="26" grpId="0"/>
      <p:bldP spid="27" grpId="0" animBg="1"/>
      <p:bldP spid="28" grpId="0" animBg="1"/>
      <p:bldP spid="29" grpId="0"/>
      <p:bldP spid="38" grpId="0" animBg="1"/>
      <p:bldP spid="39" grpId="0"/>
      <p:bldP spid="40" grpId="0"/>
      <p:bldP spid="41" grpId="0"/>
      <p:bldP spid="42" grpId="0" animBg="1"/>
      <p:bldP spid="43" grpId="0"/>
      <p:bldP spid="46" grpId="0" animBg="1"/>
      <p:bldP spid="49" grpId="0" animBg="1"/>
      <p:bldP spid="50" grpId="0"/>
      <p:bldP spid="52" grpId="0" animBg="1"/>
      <p:bldP spid="53" grpId="0" animBg="1"/>
      <p:bldP spid="54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Five Steps</a:t>
            </a:r>
          </a:p>
          <a:p>
            <a:pPr lvl="1"/>
            <a:r>
              <a:rPr lang="en-US" dirty="0" smtClean="0"/>
              <a:t>Trimming and Matching</a:t>
            </a:r>
          </a:p>
          <a:p>
            <a:pPr lvl="1"/>
            <a:r>
              <a:rPr lang="en-US" dirty="0" smtClean="0"/>
              <a:t>Outliers Removal</a:t>
            </a:r>
          </a:p>
          <a:p>
            <a:pPr lvl="1"/>
            <a:r>
              <a:rPr lang="en-US" dirty="0" smtClean="0"/>
              <a:t>Activities Removal</a:t>
            </a:r>
          </a:p>
          <a:p>
            <a:pPr lvl="1"/>
            <a:r>
              <a:rPr lang="en-US" dirty="0" smtClean="0"/>
              <a:t>Gaps and Insufficient Data</a:t>
            </a:r>
          </a:p>
          <a:p>
            <a:pPr lvl="1"/>
            <a:r>
              <a:rPr lang="en-US" dirty="0"/>
              <a:t>Valid User Selection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17</a:t>
            </a:fld>
            <a:endParaRPr lang="en-US"/>
          </a:p>
        </p:txBody>
      </p:sp>
      <p:grpSp>
        <p:nvGrpSpPr>
          <p:cNvPr id="122" name="Group 121"/>
          <p:cNvGrpSpPr/>
          <p:nvPr/>
        </p:nvGrpSpPr>
        <p:grpSpPr>
          <a:xfrm>
            <a:off x="6701117" y="5093744"/>
            <a:ext cx="1611613" cy="1081764"/>
            <a:chOff x="6701117" y="5093744"/>
            <a:chExt cx="1611613" cy="1081764"/>
          </a:xfrm>
        </p:grpSpPr>
        <p:sp>
          <p:nvSpPr>
            <p:cNvPr id="47" name="Rounded Rectangle 46"/>
            <p:cNvSpPr/>
            <p:nvPr/>
          </p:nvSpPr>
          <p:spPr>
            <a:xfrm>
              <a:off x="6701117" y="5094098"/>
              <a:ext cx="1611613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Multiply 49"/>
            <p:cNvSpPr/>
            <p:nvPr/>
          </p:nvSpPr>
          <p:spPr>
            <a:xfrm>
              <a:off x="7737948" y="5226252"/>
              <a:ext cx="326056" cy="326056"/>
            </a:xfrm>
            <a:prstGeom prst="mathMultiply">
              <a:avLst>
                <a:gd name="adj1" fmla="val 181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L-Shape 50"/>
            <p:cNvSpPr/>
            <p:nvPr/>
          </p:nvSpPr>
          <p:spPr>
            <a:xfrm rot="18754557">
              <a:off x="7808065" y="5645723"/>
              <a:ext cx="227779" cy="151652"/>
            </a:xfrm>
            <a:prstGeom prst="corner">
              <a:avLst>
                <a:gd name="adj1" fmla="val 36223"/>
                <a:gd name="adj2" fmla="val 3492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87" t="16009" r="7604" b="29884"/>
            <a:stretch/>
          </p:blipFill>
          <p:spPr>
            <a:xfrm>
              <a:off x="6929190" y="5161575"/>
              <a:ext cx="589306" cy="3620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5" t="15215" r="8543" b="29126"/>
            <a:stretch/>
          </p:blipFill>
          <p:spPr>
            <a:xfrm>
              <a:off x="6923208" y="5562110"/>
              <a:ext cx="595259" cy="360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6804989" y="5898509"/>
              <a:ext cx="1462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Valid User Selection</a:t>
              </a:r>
              <a:endParaRPr lang="en-US" sz="12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08349" y="509374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5</a:t>
              </a:r>
              <a:endParaRPr lang="en-US" sz="1200" b="1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300559" y="3745565"/>
            <a:ext cx="2008472" cy="1075554"/>
            <a:chOff x="7300559" y="3745565"/>
            <a:chExt cx="2008472" cy="1075554"/>
          </a:xfrm>
        </p:grpSpPr>
        <p:sp>
          <p:nvSpPr>
            <p:cNvPr id="55" name="Rounded Rectangle 54"/>
            <p:cNvSpPr/>
            <p:nvPr/>
          </p:nvSpPr>
          <p:spPr>
            <a:xfrm>
              <a:off x="7300559" y="3746960"/>
              <a:ext cx="2008472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462148" y="4544120"/>
              <a:ext cx="1782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Trimming and Matching</a:t>
              </a:r>
              <a:endParaRPr lang="en-US" sz="1200" b="1" dirty="0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5" t="10118" r="66969" b="64437"/>
            <a:stretch/>
          </p:blipFill>
          <p:spPr>
            <a:xfrm>
              <a:off x="7553141" y="3794392"/>
              <a:ext cx="575254" cy="379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1" t="10436" r="39037" b="64590"/>
            <a:stretch/>
          </p:blipFill>
          <p:spPr>
            <a:xfrm>
              <a:off x="7555989" y="4213655"/>
              <a:ext cx="569558" cy="3715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60" name="Group 59"/>
            <p:cNvGrpSpPr/>
            <p:nvPr/>
          </p:nvGrpSpPr>
          <p:grpSpPr>
            <a:xfrm>
              <a:off x="8329400" y="3906165"/>
              <a:ext cx="834708" cy="586804"/>
              <a:chOff x="7823199" y="2658586"/>
              <a:chExt cx="695403" cy="43620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7" t="58021" r="66916" b="17594"/>
              <a:stretch/>
            </p:blipFill>
            <p:spPr>
              <a:xfrm>
                <a:off x="7823199" y="2658586"/>
                <a:ext cx="695403" cy="43620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04" t="19782" r="13951" b="59360"/>
              <a:stretch/>
            </p:blipFill>
            <p:spPr>
              <a:xfrm>
                <a:off x="8240458" y="2689679"/>
                <a:ext cx="242920" cy="13112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cxnSp>
            <p:nvCxnSpPr>
              <p:cNvPr id="63" name="Straight Connector 62"/>
              <p:cNvCxnSpPr/>
              <p:nvPr/>
            </p:nvCxnSpPr>
            <p:spPr>
              <a:xfrm>
                <a:off x="8034338" y="2676719"/>
                <a:ext cx="0" cy="391559"/>
              </a:xfrm>
              <a:prstGeom prst="line">
                <a:avLst/>
              </a:prstGeom>
              <a:ln>
                <a:solidFill>
                  <a:srgbClr val="FF1C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079582" y="2676719"/>
                <a:ext cx="0" cy="391559"/>
              </a:xfrm>
              <a:prstGeom prst="line">
                <a:avLst/>
              </a:prstGeom>
              <a:ln>
                <a:solidFill>
                  <a:srgbClr val="17FF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122445" y="2679100"/>
                <a:ext cx="0" cy="391559"/>
              </a:xfrm>
              <a:prstGeom prst="line">
                <a:avLst/>
              </a:prstGeom>
              <a:ln>
                <a:solidFill>
                  <a:srgbClr val="17FF1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ight Arrow 65"/>
            <p:cNvSpPr/>
            <p:nvPr/>
          </p:nvSpPr>
          <p:spPr>
            <a:xfrm>
              <a:off x="8106937" y="4101092"/>
              <a:ext cx="285016" cy="191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01821" y="374556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9540409" y="3742529"/>
            <a:ext cx="1449651" cy="1079864"/>
            <a:chOff x="9540409" y="3742529"/>
            <a:chExt cx="1449651" cy="1079864"/>
          </a:xfrm>
        </p:grpSpPr>
        <p:sp>
          <p:nvSpPr>
            <p:cNvPr id="49" name="Rounded Rectangle 48"/>
            <p:cNvSpPr/>
            <p:nvPr/>
          </p:nvSpPr>
          <p:spPr>
            <a:xfrm>
              <a:off x="9552950" y="3742529"/>
              <a:ext cx="1437110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624651" y="4545394"/>
              <a:ext cx="12704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Outliers Removal</a:t>
              </a:r>
              <a:endParaRPr lang="en-US" sz="1200" b="1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1" t="6958" r="9253" b="57875"/>
            <a:stretch/>
          </p:blipFill>
          <p:spPr>
            <a:xfrm>
              <a:off x="9805484" y="3865918"/>
              <a:ext cx="956072" cy="688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9540409" y="374661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2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9997240" y="5085338"/>
            <a:ext cx="1364156" cy="1091625"/>
            <a:chOff x="9997240" y="5085338"/>
            <a:chExt cx="1364156" cy="1091625"/>
          </a:xfrm>
        </p:grpSpPr>
        <p:sp>
          <p:nvSpPr>
            <p:cNvPr id="71" name="Rounded Rectangle 70"/>
            <p:cNvSpPr/>
            <p:nvPr/>
          </p:nvSpPr>
          <p:spPr>
            <a:xfrm>
              <a:off x="10006986" y="5097099"/>
              <a:ext cx="1343201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9997240" y="5899964"/>
              <a:ext cx="13641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Activities Removal</a:t>
              </a:r>
              <a:endParaRPr lang="en-US" sz="1200" b="1" dirty="0"/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55" t="54519" r="37283" b="10345"/>
            <a:stretch/>
          </p:blipFill>
          <p:spPr>
            <a:xfrm>
              <a:off x="10185363" y="5216852"/>
              <a:ext cx="955887" cy="685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0008984" y="508533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3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444499" y="5089409"/>
            <a:ext cx="1413747" cy="1084326"/>
            <a:chOff x="8444499" y="5089409"/>
            <a:chExt cx="1413747" cy="1084326"/>
          </a:xfrm>
        </p:grpSpPr>
        <p:sp>
          <p:nvSpPr>
            <p:cNvPr id="48" name="Rounded Rectangle 47"/>
            <p:cNvSpPr/>
            <p:nvPr/>
          </p:nvSpPr>
          <p:spPr>
            <a:xfrm>
              <a:off x="8473082" y="5093871"/>
              <a:ext cx="1385164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444499" y="5712070"/>
              <a:ext cx="1403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Gaps and </a:t>
              </a:r>
            </a:p>
            <a:p>
              <a:pPr algn="ctr"/>
              <a:r>
                <a:rPr lang="en-US" sz="1200" b="1" dirty="0" smtClean="0"/>
                <a:t>Insuffic</a:t>
              </a:r>
              <a:r>
                <a:rPr lang="en-US" altLang="zh-CN" sz="1200" b="1" dirty="0" smtClean="0"/>
                <a:t>ient Data</a:t>
              </a:r>
              <a:endParaRPr lang="en-US" sz="1200" b="1" dirty="0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4" t="54531" r="65268" b="10398"/>
            <a:stretch/>
          </p:blipFill>
          <p:spPr>
            <a:xfrm>
              <a:off x="8561928" y="5296204"/>
              <a:ext cx="564043" cy="4389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7" t="54013" r="65322" b="10467"/>
            <a:stretch/>
          </p:blipFill>
          <p:spPr>
            <a:xfrm>
              <a:off x="9186696" y="5293118"/>
              <a:ext cx="571587" cy="437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2" name="TextBox 81"/>
            <p:cNvSpPr txBox="1"/>
            <p:nvPr/>
          </p:nvSpPr>
          <p:spPr>
            <a:xfrm>
              <a:off x="8452729" y="508940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4</a:t>
              </a:r>
              <a:endParaRPr lang="en-US" sz="1200" b="1" dirty="0"/>
            </a:p>
          </p:txBody>
        </p:sp>
      </p:grpSp>
      <p:sp>
        <p:nvSpPr>
          <p:cNvPr id="56" name="Right Arrow 55"/>
          <p:cNvSpPr/>
          <p:nvPr/>
        </p:nvSpPr>
        <p:spPr>
          <a:xfrm>
            <a:off x="9258388" y="3913323"/>
            <a:ext cx="414557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ight Arrow 68"/>
          <p:cNvSpPr/>
          <p:nvPr/>
        </p:nvSpPr>
        <p:spPr>
          <a:xfrm rot="10800000">
            <a:off x="6376091" y="5833101"/>
            <a:ext cx="396094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10800000">
            <a:off x="9680879" y="5833101"/>
            <a:ext cx="396094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ight Arrow 74"/>
          <p:cNvSpPr/>
          <p:nvPr/>
        </p:nvSpPr>
        <p:spPr>
          <a:xfrm rot="10800000">
            <a:off x="8150670" y="5831646"/>
            <a:ext cx="384445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5400000">
            <a:off x="10610287" y="4875863"/>
            <a:ext cx="48204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E-6 2.22222E-6 L 0.11667 -0.4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08333E-7 2.96296E-6 L -0.52943 -0.278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7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91667E-6 4.44444E-6 L -0.52917 -0.278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3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45833E-6 -4.81481E-6 L -0.41979 -0.4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-2375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8.33333E-7 -4.81481E-6 L -0.16055 -0.47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-238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7.40741E-7 L -0.5287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40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-1.85185E-6 L 0.27344 -0.55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78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3.54167E-6 -1.85185E-6 L -0.28151 -0.5571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78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79167E-6 -3.7037E-7 L -0.02356 -0.562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-281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1.48148E-6 L -0.50065 -0.419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39" y="-209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26" dur="1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10800000">
                                      <p:cBhvr>
                                        <p:cTn id="2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10800000">
                                      <p:cBhvr>
                                        <p:cTn id="30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10800000">
                                      <p:cBhvr>
                                        <p:cTn id="32" dur="1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6" grpId="0" animBg="1"/>
      <p:bldP spid="69" grpId="0" animBg="1"/>
      <p:bldP spid="69" grpId="1" animBg="1"/>
      <p:bldP spid="74" grpId="0" animBg="1"/>
      <p:bldP spid="74" grpId="1" animBg="1"/>
      <p:bldP spid="75" grpId="0" animBg="1"/>
      <p:bldP spid="75" grpId="1" animBg="1"/>
      <p:bldP spid="83" grpId="0" animBg="1"/>
      <p:bldP spid="8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Trimming and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Trimming</a:t>
            </a:r>
          </a:p>
          <a:p>
            <a:pPr lvl="1"/>
            <a:r>
              <a:rPr lang="en-US" dirty="0" smtClean="0"/>
              <a:t>Blank and Zero values appeared in the dataset</a:t>
            </a:r>
          </a:p>
          <a:p>
            <a:pPr lvl="1"/>
            <a:r>
              <a:rPr lang="en-US" dirty="0" smtClean="0"/>
              <a:t>Data points under indications of LOW confidence </a:t>
            </a:r>
          </a:p>
          <a:p>
            <a:pPr lvl="1"/>
            <a:r>
              <a:rPr lang="en-US" dirty="0" smtClean="0"/>
              <a:t>Extreme values that out of normal range</a:t>
            </a:r>
          </a:p>
          <a:p>
            <a:pPr marL="914400" lvl="2" indent="0">
              <a:buNone/>
            </a:pPr>
            <a:r>
              <a:rPr lang="en-US" dirty="0" smtClean="0"/>
              <a:t>Heart rate (40~200), Breathing rate (10~100)</a:t>
            </a:r>
          </a:p>
          <a:p>
            <a:pPr lvl="1"/>
            <a:endParaRPr lang="en-US" dirty="0"/>
          </a:p>
          <a:p>
            <a:r>
              <a:rPr lang="en-US" dirty="0" smtClean="0"/>
              <a:t>Matching</a:t>
            </a:r>
          </a:p>
          <a:p>
            <a:pPr lvl="1"/>
            <a:r>
              <a:rPr lang="en-US" dirty="0" smtClean="0"/>
              <a:t>Unifying </a:t>
            </a:r>
            <a:r>
              <a:rPr lang="en-US" dirty="0" err="1" smtClean="0"/>
              <a:t>DateTime</a:t>
            </a:r>
            <a:r>
              <a:rPr lang="en-US" dirty="0" smtClean="0"/>
              <a:t> format </a:t>
            </a:r>
          </a:p>
          <a:p>
            <a:pPr lvl="1"/>
            <a:r>
              <a:rPr lang="en-US" dirty="0" smtClean="0"/>
              <a:t>Using the same time-zone</a:t>
            </a:r>
          </a:p>
          <a:p>
            <a:pPr lvl="1"/>
            <a:r>
              <a:rPr lang="en-US" dirty="0"/>
              <a:t>Align data from different </a:t>
            </a:r>
            <a:r>
              <a:rPr lang="en-US" dirty="0" smtClean="0"/>
              <a:t>sources by </a:t>
            </a:r>
            <a:r>
              <a:rPr lang="en-US" dirty="0"/>
              <a:t>timestamps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Outliers </a:t>
            </a:r>
            <a:r>
              <a:rPr lang="en-US" dirty="0" smtClean="0"/>
              <a:t>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RR Intervals </a:t>
            </a:r>
            <a:r>
              <a:rPr lang="en-US" altLang="zh-CN" dirty="0" smtClean="0"/>
              <a:t>follow </a:t>
            </a:r>
            <a:r>
              <a:rPr lang="en-US" dirty="0" smtClean="0"/>
              <a:t>Normal 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Outliers defined as:</a:t>
            </a:r>
          </a:p>
          <a:p>
            <a:pPr marL="457200" lvl="1" indent="0">
              <a:buNone/>
            </a:pPr>
            <a:r>
              <a:rPr lang="en-US" dirty="0" smtClean="0"/>
              <a:t>Data away from</a:t>
            </a:r>
          </a:p>
          <a:p>
            <a:pPr marL="457200" lvl="1" indent="0">
              <a:buNone/>
            </a:pPr>
            <a:r>
              <a:rPr lang="en-US" dirty="0" smtClean="0"/>
              <a:t>1-min moving average</a:t>
            </a:r>
          </a:p>
          <a:p>
            <a:pPr marL="457200" lvl="1" indent="0">
              <a:buNone/>
            </a:pPr>
            <a:r>
              <a:rPr lang="en-US" dirty="0" smtClean="0"/>
              <a:t>2*standard deviations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8" r="8828" b="50409"/>
          <a:stretch/>
        </p:blipFill>
        <p:spPr>
          <a:xfrm>
            <a:off x="4380918" y="3317507"/>
            <a:ext cx="7296150" cy="28818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Contribution</a:t>
            </a:r>
          </a:p>
          <a:p>
            <a:pPr lvl="1"/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Data Analysis Pipeline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 and Future Work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Activity Affected Data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Intensive activities are main confounders</a:t>
            </a:r>
          </a:p>
          <a:p>
            <a:pPr lvl="1"/>
            <a:r>
              <a:rPr lang="en-US" dirty="0" smtClean="0"/>
              <a:t>Significantly change physio. readings</a:t>
            </a:r>
          </a:p>
          <a:p>
            <a:pPr lvl="1"/>
            <a:r>
              <a:rPr lang="en-US" dirty="0" smtClean="0"/>
              <a:t>Much stronger than alcohol does</a:t>
            </a:r>
          </a:p>
          <a:p>
            <a:endParaRPr lang="en-US" dirty="0"/>
          </a:p>
          <a:p>
            <a:r>
              <a:rPr lang="en-US" dirty="0" smtClean="0"/>
              <a:t>Screening out the affected minutes</a:t>
            </a:r>
          </a:p>
          <a:p>
            <a:pPr lvl="1"/>
            <a:r>
              <a:rPr lang="en-US" dirty="0" smtClean="0"/>
              <a:t>Calculate activity magnitude</a:t>
            </a:r>
          </a:p>
          <a:p>
            <a:pPr lvl="1"/>
            <a:r>
              <a:rPr lang="en-US" dirty="0" smtClean="0"/>
              <a:t>Standard deviation in 10s window</a:t>
            </a:r>
          </a:p>
          <a:p>
            <a:pPr lvl="1"/>
            <a:r>
              <a:rPr lang="en-US" dirty="0" smtClean="0"/>
              <a:t>Set a threshold to discriminate</a:t>
            </a:r>
          </a:p>
          <a:p>
            <a:pPr lvl="1"/>
            <a:r>
              <a:rPr lang="en-US" dirty="0" smtClean="0"/>
              <a:t>Majority will decide the 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7" t="50525" r="35781" b="2728"/>
          <a:stretch/>
        </p:blipFill>
        <p:spPr>
          <a:xfrm>
            <a:off x="6382512" y="2763337"/>
            <a:ext cx="4971288" cy="34136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353675" y="5133975"/>
            <a:ext cx="7136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/>
              <a:t>Acc</a:t>
            </a:r>
            <a:endParaRPr lang="en-US" sz="1100" b="1" dirty="0" smtClean="0"/>
          </a:p>
          <a:p>
            <a:r>
              <a:rPr lang="en-US" sz="1100" b="1" dirty="0" smtClean="0"/>
              <a:t>Readings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53674" y="3733213"/>
            <a:ext cx="694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RR</a:t>
            </a:r>
          </a:p>
          <a:p>
            <a:r>
              <a:rPr lang="en-US" sz="1100" b="1" dirty="0" smtClean="0"/>
              <a:t>Intervals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9020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Gaps and Insufficient Data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than 50 data points in a one-minute window</a:t>
            </a:r>
          </a:p>
          <a:p>
            <a:r>
              <a:rPr lang="en-US" dirty="0" smtClean="0"/>
              <a:t>10 minutes duration without or with few data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66" y="2994610"/>
            <a:ext cx="7250468" cy="31823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users or some days of a user contain too much invalid data</a:t>
            </a:r>
          </a:p>
          <a:p>
            <a:pPr lvl="1"/>
            <a:r>
              <a:rPr lang="en-US" dirty="0" smtClean="0"/>
              <a:t>Extreme value</a:t>
            </a:r>
          </a:p>
          <a:p>
            <a:pPr lvl="1"/>
            <a:r>
              <a:rPr lang="en-US" dirty="0" smtClean="0"/>
              <a:t>Blank value</a:t>
            </a:r>
          </a:p>
          <a:p>
            <a:pPr lvl="1"/>
            <a:r>
              <a:rPr lang="en-US" dirty="0" smtClean="0"/>
              <a:t>Noisy value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Rules to screen out</a:t>
            </a:r>
          </a:p>
          <a:p>
            <a:pPr lvl="1"/>
            <a:r>
              <a:rPr lang="en-US" dirty="0" smtClean="0"/>
              <a:t>Less than 1.5h in a day</a:t>
            </a:r>
          </a:p>
          <a:p>
            <a:pPr lvl="1"/>
            <a:r>
              <a:rPr lang="en-US" dirty="0" smtClean="0"/>
              <a:t>More than 75% invalid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41" y="2583674"/>
            <a:ext cx="6038405" cy="3455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Valid User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After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Cleaned data</a:t>
            </a:r>
          </a:p>
          <a:p>
            <a:pPr lvl="1"/>
            <a:r>
              <a:rPr lang="en-US" dirty="0" smtClean="0"/>
              <a:t>SEM	 – 76 days</a:t>
            </a:r>
            <a:endParaRPr lang="en-US" dirty="0"/>
          </a:p>
          <a:p>
            <a:pPr lvl="1"/>
            <a:r>
              <a:rPr lang="en-US" dirty="0" smtClean="0"/>
              <a:t>Hexoskin</a:t>
            </a:r>
            <a:r>
              <a:rPr lang="en-US" dirty="0"/>
              <a:t>	</a:t>
            </a:r>
            <a:r>
              <a:rPr lang="en-US" dirty="0" smtClean="0"/>
              <a:t> – 140 days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Data valid rate</a:t>
            </a:r>
          </a:p>
          <a:p>
            <a:pPr lvl="1"/>
            <a:r>
              <a:rPr lang="en-US" dirty="0" smtClean="0"/>
              <a:t>SEM	 – 77.5% (7.8h </a:t>
            </a:r>
            <a:r>
              <a:rPr lang="en-US" dirty="0"/>
              <a:t>per </a:t>
            </a:r>
            <a:r>
              <a:rPr lang="en-US" dirty="0" smtClean="0"/>
              <a:t>day)</a:t>
            </a:r>
          </a:p>
          <a:p>
            <a:pPr lvl="1"/>
            <a:r>
              <a:rPr lang="en-US" dirty="0" smtClean="0"/>
              <a:t>Hexoskin</a:t>
            </a:r>
            <a:r>
              <a:rPr lang="en-US" dirty="0"/>
              <a:t>	</a:t>
            </a:r>
            <a:r>
              <a:rPr lang="en-US" dirty="0" smtClean="0"/>
              <a:t> – 63.1% (5.6h per day)</a:t>
            </a:r>
            <a:endParaRPr lang="en-US" dirty="0"/>
          </a:p>
          <a:p>
            <a:pPr lvl="1"/>
            <a:r>
              <a:rPr lang="en-US" dirty="0" smtClean="0"/>
              <a:t>Overall only 68% data are valid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37743" y="4462143"/>
          <a:ext cx="4916057" cy="132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371"/>
                <a:gridCol w="487049"/>
                <a:gridCol w="487049"/>
                <a:gridCol w="1076633"/>
                <a:gridCol w="1076633"/>
                <a:gridCol w="587876"/>
                <a:gridCol w="588446"/>
              </a:tblGrid>
              <a:tr h="369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Users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days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Valid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days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days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Drink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rate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Valid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rate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1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SEM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 (35725 mins)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101 (46087 mins)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31.58%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77.52%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1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Hexoskin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34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140 (47243 mins)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236 (74902 mins)</a:t>
                      </a:r>
                      <a:endParaRPr lang="en-US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24.29%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63.07%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1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216 (82968 mins)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337 (120989)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26.85%</a:t>
                      </a:r>
                      <a:endParaRPr lang="en-US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68.57%</a:t>
                      </a:r>
                      <a:endParaRPr lang="en-US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23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560291" y="1472696"/>
            <a:ext cx="5793509" cy="2692904"/>
            <a:chOff x="5572282" y="119099"/>
            <a:chExt cx="7172192" cy="3888201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/>
            </p:nvPr>
          </p:nvGraphicFramePr>
          <p:xfrm>
            <a:off x="5572282" y="119099"/>
            <a:ext cx="7172192" cy="38882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Oval 28"/>
            <p:cNvSpPr/>
            <p:nvPr/>
          </p:nvSpPr>
          <p:spPr>
            <a:xfrm>
              <a:off x="7411432" y="1538926"/>
              <a:ext cx="304800" cy="551543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160237" y="1707995"/>
              <a:ext cx="251942" cy="11210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891449" y="1222279"/>
              <a:ext cx="269422" cy="76664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0998882" y="1641317"/>
              <a:ext cx="304800" cy="551543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1532650" y="1754295"/>
              <a:ext cx="304800" cy="551543"/>
            </a:xfrm>
            <a:prstGeom prst="ellipse">
              <a:avLst/>
            </a:prstGeom>
            <a:no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462032" y="2771920"/>
              <a:ext cx="304800" cy="37170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0750758" y="2456596"/>
              <a:ext cx="304800" cy="5515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1778814" y="2798585"/>
              <a:ext cx="304800" cy="311331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32444" y="1570585"/>
            <a:ext cx="586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Good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Bad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 smtClean="0"/>
              <a:t>Data Analysis Pipeline</a:t>
            </a:r>
          </a:p>
          <a:p>
            <a:pPr lvl="1"/>
            <a:r>
              <a:rPr lang="en-US" dirty="0" smtClean="0"/>
              <a:t>Pipeline Overview</a:t>
            </a:r>
          </a:p>
          <a:p>
            <a:pPr lvl="1"/>
            <a:r>
              <a:rPr lang="en-US" dirty="0" smtClean="0"/>
              <a:t>Data Cleaning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eature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xtraction</a:t>
            </a:r>
          </a:p>
          <a:p>
            <a:pPr lvl="1"/>
            <a:r>
              <a:rPr lang="en-US" dirty="0" smtClean="0"/>
              <a:t>Classification 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11027"/>
            <a:ext cx="5215128" cy="176593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ECG features (Heart Related)</a:t>
            </a:r>
          </a:p>
          <a:p>
            <a:pPr lvl="1"/>
            <a:r>
              <a:rPr lang="en-US" b="1" dirty="0"/>
              <a:t>QD</a:t>
            </a:r>
            <a:r>
              <a:rPr lang="en-US" dirty="0"/>
              <a:t> – </a:t>
            </a:r>
            <a:r>
              <a:rPr lang="en-US" dirty="0" smtClean="0"/>
              <a:t>quartile deviation, (Q3-Q1</a:t>
            </a:r>
            <a:r>
              <a:rPr lang="en-US" dirty="0"/>
              <a:t>) / </a:t>
            </a:r>
            <a:r>
              <a:rPr lang="en-US" dirty="0" smtClean="0"/>
              <a:t>2</a:t>
            </a:r>
          </a:p>
          <a:p>
            <a:pPr lvl="1"/>
            <a:r>
              <a:rPr lang="en-US" b="1" dirty="0"/>
              <a:t>RMSDD</a:t>
            </a:r>
            <a:r>
              <a:rPr lang="en-US" dirty="0"/>
              <a:t> – </a:t>
            </a:r>
            <a:r>
              <a:rPr lang="en-US" dirty="0" err="1"/>
              <a:t>rms</a:t>
            </a:r>
            <a:r>
              <a:rPr lang="en-US" dirty="0"/>
              <a:t> of successive </a:t>
            </a:r>
            <a:r>
              <a:rPr lang="en-US" dirty="0" smtClean="0"/>
              <a:t>differences</a:t>
            </a:r>
          </a:p>
          <a:p>
            <a:pPr lvl="1"/>
            <a:r>
              <a:rPr lang="en-US" b="1" dirty="0"/>
              <a:t>SDSD</a:t>
            </a:r>
            <a:r>
              <a:rPr lang="en-US" dirty="0"/>
              <a:t> – </a:t>
            </a:r>
            <a:r>
              <a:rPr lang="en-US" dirty="0" err="1"/>
              <a:t>std</a:t>
            </a:r>
            <a:r>
              <a:rPr lang="en-US" dirty="0"/>
              <a:t> of successive </a:t>
            </a:r>
            <a:r>
              <a:rPr lang="en-US" dirty="0" smtClean="0"/>
              <a:t>differences</a:t>
            </a:r>
          </a:p>
          <a:p>
            <a:pPr lvl="1"/>
            <a:r>
              <a:rPr lang="en-US" b="1" dirty="0"/>
              <a:t>NN50</a:t>
            </a:r>
            <a:r>
              <a:rPr lang="en-US" dirty="0"/>
              <a:t> – # of pairs of successive RRs differ &gt; </a:t>
            </a:r>
            <a:r>
              <a:rPr lang="en-US" dirty="0" smtClean="0"/>
              <a:t>50ms</a:t>
            </a:r>
          </a:p>
          <a:p>
            <a:pPr lvl="1"/>
            <a:r>
              <a:rPr lang="en-US" b="1" dirty="0" smtClean="0"/>
              <a:t>pNN50</a:t>
            </a:r>
            <a:r>
              <a:rPr lang="en-US" dirty="0" smtClean="0"/>
              <a:t> </a:t>
            </a:r>
            <a:r>
              <a:rPr lang="en-US" dirty="0"/>
              <a:t>– proportion of NN50 divided by </a:t>
            </a:r>
            <a:r>
              <a:rPr lang="en-US" dirty="0" smtClean="0"/>
              <a:t>total</a:t>
            </a:r>
          </a:p>
          <a:p>
            <a:pPr lvl="1"/>
            <a:r>
              <a:rPr lang="en-US" b="1" dirty="0"/>
              <a:t>PSD</a:t>
            </a:r>
            <a:r>
              <a:rPr lang="en-US" dirty="0"/>
              <a:t> method – </a:t>
            </a:r>
            <a:r>
              <a:rPr lang="en-US" dirty="0" smtClean="0"/>
              <a:t>total spectral power of RR Interval for each pre-defined band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378982"/>
              </p:ext>
            </p:extLst>
          </p:nvPr>
        </p:nvGraphicFramePr>
        <p:xfrm>
          <a:off x="2638044" y="1680592"/>
          <a:ext cx="6915912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112"/>
                <a:gridCol w="868680"/>
                <a:gridCol w="5151120"/>
              </a:tblGrid>
              <a:tr h="142304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Category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/>
                        <a:t>Restriction</a:t>
                      </a:r>
                      <a:endParaRPr lang="en-US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Features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76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Non-HRV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minute</a:t>
                      </a:r>
                      <a:endParaRPr lang="en-US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HR, mean, median, 20</a:t>
                      </a:r>
                      <a:r>
                        <a:rPr lang="en-US" sz="1000" b="1" baseline="30000" dirty="0" smtClean="0"/>
                        <a:t>th</a:t>
                      </a:r>
                      <a:r>
                        <a:rPr lang="en-US" sz="1000" b="1" baseline="0" dirty="0" smtClean="0"/>
                        <a:t> percentile, 80</a:t>
                      </a:r>
                      <a:r>
                        <a:rPr lang="en-US" sz="1000" b="1" baseline="30000" dirty="0" smtClean="0"/>
                        <a:t>th</a:t>
                      </a:r>
                      <a:r>
                        <a:rPr lang="en-US" sz="1000" b="1" baseline="0" dirty="0" smtClean="0"/>
                        <a:t> percentile, quartile deviation    </a:t>
                      </a:r>
                      <a:r>
                        <a:rPr lang="en-US" sz="1000" baseline="0" dirty="0" smtClean="0"/>
                        <a:t>--(6 features)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</a:tr>
              <a:tr h="468926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HRV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minute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Orig.</a:t>
                      </a:r>
                      <a:r>
                        <a:rPr lang="en-US" sz="1000" baseline="0" dirty="0" smtClean="0"/>
                        <a:t> RR:   </a:t>
                      </a:r>
                      <a:r>
                        <a:rPr lang="en-US" sz="1000" b="1" dirty="0" smtClean="0"/>
                        <a:t>RMSSD, SDSD, NN50, pNN50, NN20, pNN20</a:t>
                      </a:r>
                    </a:p>
                    <a:p>
                      <a:r>
                        <a:rPr lang="en-US" sz="1000" dirty="0" smtClean="0"/>
                        <a:t>Norm.</a:t>
                      </a:r>
                      <a:r>
                        <a:rPr lang="en-US" sz="1000" baseline="0" dirty="0" smtClean="0"/>
                        <a:t> RR: </a:t>
                      </a:r>
                      <a:r>
                        <a:rPr lang="en-US" sz="1000" b="1" baseline="0" dirty="0" smtClean="0"/>
                        <a:t>Variance</a:t>
                      </a:r>
                      <a:r>
                        <a:rPr lang="en-US" sz="1000" baseline="0" dirty="0" smtClean="0"/>
                        <a:t>; </a:t>
                      </a:r>
                    </a:p>
                    <a:p>
                      <a:r>
                        <a:rPr lang="en-US" sz="1000" baseline="0" dirty="0" smtClean="0"/>
                        <a:t>                   </a:t>
                      </a:r>
                      <a:r>
                        <a:rPr lang="en-US" sz="1000" b="1" baseline="0" dirty="0" smtClean="0"/>
                        <a:t>LowBand</a:t>
                      </a:r>
                      <a:r>
                        <a:rPr lang="en-US" sz="1000" baseline="0" dirty="0" smtClean="0"/>
                        <a:t>(0.1-0.2Hz), </a:t>
                      </a:r>
                      <a:r>
                        <a:rPr lang="en-US" sz="1000" b="1" baseline="0" dirty="0" smtClean="0"/>
                        <a:t>MB</a:t>
                      </a:r>
                      <a:r>
                        <a:rPr lang="en-US" sz="1000" baseline="0" dirty="0" smtClean="0"/>
                        <a:t>(0.2-0.3Hz), </a:t>
                      </a:r>
                      <a:r>
                        <a:rPr lang="en-US" sz="1000" b="1" baseline="0" dirty="0" smtClean="0"/>
                        <a:t>HB</a:t>
                      </a:r>
                      <a:r>
                        <a:rPr lang="en-US" sz="1000" baseline="0" dirty="0" smtClean="0"/>
                        <a:t>(0.3-0.4Hz), </a:t>
                      </a:r>
                      <a:r>
                        <a:rPr lang="en-US" sz="1000" b="1" baseline="0" dirty="0" smtClean="0"/>
                        <a:t>LB/HB</a:t>
                      </a:r>
                      <a:r>
                        <a:rPr lang="en-US" sz="1000" baseline="0" dirty="0" smtClean="0"/>
                        <a:t>     --(11 features)</a:t>
                      </a:r>
                      <a:endParaRPr lang="en-US" sz="1000" dirty="0"/>
                    </a:p>
                  </a:txBody>
                  <a:tcPr/>
                </a:tc>
              </a:tr>
              <a:tr h="33762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 minutes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Norm. RR: </a:t>
                      </a:r>
                      <a:r>
                        <a:rPr lang="en-US" sz="1000" b="1" dirty="0" smtClean="0"/>
                        <a:t>SDANN</a:t>
                      </a:r>
                      <a:r>
                        <a:rPr lang="en-US" sz="1000" dirty="0" smtClean="0"/>
                        <a:t>;</a:t>
                      </a:r>
                    </a:p>
                    <a:p>
                      <a:r>
                        <a:rPr lang="en-US" sz="1000" baseline="0" dirty="0" smtClean="0"/>
                        <a:t>                   </a:t>
                      </a:r>
                      <a:r>
                        <a:rPr lang="en-US" sz="1000" b="1" baseline="0" dirty="0" err="1" smtClean="0"/>
                        <a:t>LowFrequency</a:t>
                      </a:r>
                      <a:r>
                        <a:rPr lang="en-US" sz="1000" baseline="0" dirty="0" smtClean="0"/>
                        <a:t>(0.04-0.15Hz), </a:t>
                      </a:r>
                      <a:r>
                        <a:rPr lang="en-US" sz="1000" b="1" baseline="0" dirty="0" smtClean="0"/>
                        <a:t>HF</a:t>
                      </a:r>
                      <a:r>
                        <a:rPr lang="en-US" sz="1000" baseline="0" dirty="0" smtClean="0"/>
                        <a:t>(0.15-0.4Hz), </a:t>
                      </a:r>
                      <a:r>
                        <a:rPr lang="en-US" sz="1000" b="1" baseline="0" dirty="0" smtClean="0"/>
                        <a:t>LF/HF</a:t>
                      </a:r>
                      <a:r>
                        <a:rPr lang="en-US" sz="1000" baseline="0" dirty="0" smtClean="0"/>
                        <a:t>                  --(4 features)</a:t>
                      </a:r>
                      <a:endParaRPr lang="en-US" sz="1000" dirty="0"/>
                    </a:p>
                  </a:txBody>
                  <a:tcPr/>
                </a:tc>
              </a:tr>
              <a:tr h="337627">
                <a:tc rowSpan="2">
                  <a:txBody>
                    <a:bodyPr/>
                    <a:lstStyle/>
                    <a:p>
                      <a:r>
                        <a:rPr lang="en-US" sz="1000" dirty="0" smtClean="0"/>
                        <a:t>RIP</a:t>
                      </a:r>
                    </a:p>
                    <a:p>
                      <a:r>
                        <a:rPr lang="en-US" sz="1000" dirty="0" smtClean="0"/>
                        <a:t>(Resp.)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Basic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Breath</a:t>
                      </a:r>
                      <a:r>
                        <a:rPr lang="en-US" sz="1000" b="1" baseline="0" dirty="0" smtClean="0"/>
                        <a:t> rate, Minute Ventilation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dirty="0" smtClean="0"/>
                        <a:t>Inspiration duration, expiration</a:t>
                      </a:r>
                      <a:r>
                        <a:rPr lang="en-US" sz="1000" baseline="0" dirty="0" smtClean="0"/>
                        <a:t> duration, respiration duration, I/E, stretch</a:t>
                      </a:r>
                      <a:endParaRPr lang="en-US" sz="1000" dirty="0"/>
                    </a:p>
                  </a:txBody>
                  <a:tcPr/>
                </a:tc>
              </a:tr>
              <a:tr h="206327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Aggregation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/>
                        <a:t>Mean</a:t>
                      </a:r>
                      <a:r>
                        <a:rPr lang="en-US" sz="1000" dirty="0" smtClean="0"/>
                        <a:t>, median, 80</a:t>
                      </a:r>
                      <a:r>
                        <a:rPr lang="en-US" sz="1000" baseline="30000" dirty="0" smtClean="0"/>
                        <a:t>th</a:t>
                      </a:r>
                      <a:r>
                        <a:rPr lang="en-US" sz="1000" dirty="0" smtClean="0"/>
                        <a:t> percentile, quartile deviation</a:t>
                      </a:r>
                      <a:endParaRPr lang="en-US" sz="1000" dirty="0"/>
                    </a:p>
                  </a:txBody>
                  <a:tcPr/>
                </a:tc>
              </a:tr>
              <a:tr h="3376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HRV-Resp.</a:t>
                      </a:r>
                      <a:endParaRPr lang="en-US" sz="1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Per</a:t>
                      </a:r>
                      <a:r>
                        <a:rPr lang="en-US" sz="1000" baseline="0" dirty="0" smtClean="0"/>
                        <a:t> cycle of </a:t>
                      </a:r>
                      <a:r>
                        <a:rPr lang="en-US" sz="1000" dirty="0" smtClean="0"/>
                        <a:t>respiration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RSA</a:t>
                      </a:r>
                      <a:r>
                        <a:rPr lang="en-US" sz="1000" baseline="0" dirty="0" smtClean="0"/>
                        <a:t> – Respiratory Sinus Arrhythmia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38672" y="4411027"/>
            <a:ext cx="5215128" cy="1765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RIP features (Respiration Related)</a:t>
            </a:r>
          </a:p>
          <a:p>
            <a:pPr lvl="1"/>
            <a:r>
              <a:rPr lang="en-US" b="1" dirty="0" smtClean="0"/>
              <a:t>Breathing Cycle </a:t>
            </a:r>
            <a:r>
              <a:rPr lang="en-US" dirty="0" smtClean="0"/>
              <a:t>– an inhalation and an exhalation period</a:t>
            </a:r>
          </a:p>
          <a:p>
            <a:pPr lvl="1"/>
            <a:r>
              <a:rPr lang="en-US" b="1" dirty="0" smtClean="0"/>
              <a:t>Minute Ventilation</a:t>
            </a:r>
            <a:r>
              <a:rPr lang="en-US" dirty="0" smtClean="0"/>
              <a:t> – volume of inhaled air in a minute</a:t>
            </a:r>
          </a:p>
          <a:p>
            <a:pPr lvl="1"/>
            <a:r>
              <a:rPr lang="en-US" b="1" dirty="0" smtClean="0"/>
              <a:t>Stretch </a:t>
            </a:r>
            <a:r>
              <a:rPr lang="en-US" dirty="0" smtClean="0"/>
              <a:t>– volume of air breathed from last breathing cycle</a:t>
            </a:r>
          </a:p>
          <a:p>
            <a:pPr lvl="1"/>
            <a:r>
              <a:rPr lang="en-US" b="1" dirty="0" smtClean="0"/>
              <a:t>I/E</a:t>
            </a:r>
            <a:r>
              <a:rPr lang="en-US" dirty="0" smtClean="0"/>
              <a:t> – ratio of inhalation and exhalation duration</a:t>
            </a:r>
          </a:p>
          <a:p>
            <a:r>
              <a:rPr lang="en-US" dirty="0" smtClean="0"/>
              <a:t>Other features</a:t>
            </a:r>
          </a:p>
          <a:p>
            <a:pPr lvl="1"/>
            <a:r>
              <a:rPr lang="en-US" b="1" dirty="0" smtClean="0"/>
              <a:t>RSA</a:t>
            </a:r>
            <a:r>
              <a:rPr lang="en-US" dirty="0" smtClean="0"/>
              <a:t> – difference of RR within each breathing cycle</a:t>
            </a:r>
          </a:p>
          <a:p>
            <a:pPr lvl="1"/>
            <a:r>
              <a:rPr lang="en-US" b="1" dirty="0" smtClean="0"/>
              <a:t>ECG based features </a:t>
            </a:r>
            <a:r>
              <a:rPr lang="en-US" dirty="0" smtClean="0"/>
              <a:t>– duration of QT, PR, TH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Visualization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544"/>
            <a:ext cx="5157787" cy="172916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SEM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 smtClean="0"/>
              <a:t>76 days with 24 drinking days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2000" dirty="0"/>
              <a:t>Only ECG </a:t>
            </a:r>
            <a:r>
              <a:rPr lang="en-US" sz="2000" dirty="0" smtClean="0"/>
              <a:t>features – </a:t>
            </a:r>
            <a:r>
              <a:rPr lang="en-US" sz="2000" b="1" dirty="0" smtClean="0"/>
              <a:t>1777</a:t>
            </a:r>
            <a:r>
              <a:rPr lang="en-US" sz="2000" dirty="0" smtClean="0"/>
              <a:t> mins drinking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681544"/>
            <a:ext cx="5183188" cy="172916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Hexoskin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/>
              <a:t>140 days with 34 drinking days</a:t>
            </a:r>
          </a:p>
          <a:p>
            <a:pPr marL="0" indent="0">
              <a:buNone/>
            </a:pPr>
            <a:r>
              <a:rPr lang="en-US" sz="2000" dirty="0" smtClean="0"/>
              <a:t>Only ECG features – </a:t>
            </a:r>
            <a:r>
              <a:rPr lang="en-US" sz="2000" b="1" dirty="0" smtClean="0"/>
              <a:t>2125</a:t>
            </a:r>
            <a:r>
              <a:rPr lang="en-US" sz="2000" dirty="0" smtClean="0"/>
              <a:t> mins drinking</a:t>
            </a:r>
          </a:p>
          <a:p>
            <a:pPr marL="0" indent="0">
              <a:buNone/>
            </a:pPr>
            <a:r>
              <a:rPr lang="en-US" sz="2000" dirty="0" smtClean="0"/>
              <a:t>Both ECG and RIP – </a:t>
            </a:r>
            <a:r>
              <a:rPr lang="en-US" sz="2000" b="1" dirty="0" smtClean="0"/>
              <a:t>1320 </a:t>
            </a:r>
            <a:r>
              <a:rPr lang="en-US" sz="2000" dirty="0" smtClean="0"/>
              <a:t>mins drinking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593593"/>
            <a:ext cx="10515600" cy="2583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Plot for one day: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dirty="0" smtClean="0"/>
              <a:t>Whole datasets: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b="0" dirty="0" smtClean="0"/>
              <a:t>Hexoskin: 23 features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4646"/>
                </a:solidFill>
              </a:rPr>
              <a:t>Non-Drink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60FC5E"/>
                </a:solidFill>
              </a:rPr>
              <a:t>Drink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75" y="3477387"/>
            <a:ext cx="4507484" cy="3380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6400" r="8213" b="8133"/>
          <a:stretch/>
        </p:blipFill>
        <p:spPr>
          <a:xfrm>
            <a:off x="4171949" y="2480259"/>
            <a:ext cx="7565157" cy="437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Analysis – Dosage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Histograms of Heart Rate and pNN20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epresented as heat map, for different dosage levels</a:t>
            </a:r>
          </a:p>
          <a:p>
            <a:pPr lvl="1"/>
            <a:r>
              <a:rPr lang="en-US" dirty="0" smtClean="0"/>
              <a:t>The more dosage of drinking, the higher HR, lower HRV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" b="5277"/>
          <a:stretch/>
        </p:blipFill>
        <p:spPr>
          <a:xfrm>
            <a:off x="1377697" y="3149992"/>
            <a:ext cx="4392167" cy="3085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 b="5536"/>
          <a:stretch/>
        </p:blipFill>
        <p:spPr>
          <a:xfrm>
            <a:off x="6160009" y="3149992"/>
            <a:ext cx="4392167" cy="30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Analysis – Pairwise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Top-left most shows feature with least correlation with all others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		</a:t>
            </a:r>
            <a:r>
              <a:rPr lang="en-US" sz="2400" dirty="0" smtClean="0"/>
              <a:t>PCA: 95% info, 25 to 10 features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	Ranks of features with least 								correlation in each category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34784"/>
              </p:ext>
            </p:extLst>
          </p:nvPr>
        </p:nvGraphicFramePr>
        <p:xfrm>
          <a:off x="6390215" y="4084071"/>
          <a:ext cx="5333028" cy="1847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017"/>
                <a:gridCol w="697444"/>
                <a:gridCol w="747346"/>
                <a:gridCol w="716537"/>
                <a:gridCol w="742986"/>
                <a:gridCol w="738554"/>
                <a:gridCol w="629144"/>
              </a:tblGrid>
              <a:tr h="4131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1-5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6-10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11-15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16-20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21-23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/>
                </a:tc>
              </a:tr>
              <a:tr h="36061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Non-HRV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604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1min HRV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/>
                </a:tc>
              </a:tr>
              <a:tr h="3780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5min HRV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</a:tr>
              <a:tr h="3079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" b="2097"/>
          <a:stretch/>
        </p:blipFill>
        <p:spPr>
          <a:xfrm>
            <a:off x="838200" y="2381250"/>
            <a:ext cx="4786332" cy="3857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System Improvement</a:t>
            </a:r>
          </a:p>
          <a:p>
            <a:r>
              <a:rPr lang="en-US" dirty="0" smtClean="0"/>
              <a:t>Data Analysis Pipeline</a:t>
            </a:r>
          </a:p>
          <a:p>
            <a:pPr lvl="1"/>
            <a:r>
              <a:rPr lang="en-US" dirty="0" smtClean="0"/>
              <a:t>Pipeline Overview</a:t>
            </a:r>
          </a:p>
          <a:p>
            <a:pPr lvl="1"/>
            <a:r>
              <a:rPr lang="en-US" dirty="0" smtClean="0"/>
              <a:t>Data Cleaning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eature </a:t>
            </a:r>
            <a:r>
              <a:rPr lang="en-US" dirty="0"/>
              <a:t>E</a:t>
            </a:r>
            <a:r>
              <a:rPr lang="en-US" dirty="0" smtClean="0"/>
              <a:t>xtraction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Classification 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practical psychology study about </a:t>
            </a:r>
            <a:r>
              <a:rPr lang="en-US" dirty="0"/>
              <a:t>A</a:t>
            </a:r>
            <a:r>
              <a:rPr lang="en-US" dirty="0" smtClean="0"/>
              <a:t>lcohol Craving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ooperated with Psychology Sciences</a:t>
            </a:r>
          </a:p>
          <a:p>
            <a:pPr lvl="1"/>
            <a:r>
              <a:rPr lang="en-US" dirty="0" smtClean="0"/>
              <a:t>Based on questionnaires and body physiological readings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mobile ambulatory assessment </a:t>
            </a:r>
            <a:r>
              <a:rPr lang="en-US" dirty="0"/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dirty="0" smtClean="0"/>
              <a:t>Data collecting </a:t>
            </a:r>
            <a:r>
              <a:rPr lang="en-US" dirty="0"/>
              <a:t>system links wearable sensors with </a:t>
            </a:r>
            <a:r>
              <a:rPr lang="en-US" dirty="0" smtClean="0"/>
              <a:t>smartphones and servers</a:t>
            </a:r>
            <a:endParaRPr lang="en-US" dirty="0"/>
          </a:p>
          <a:p>
            <a:pPr lvl="1"/>
            <a:r>
              <a:rPr lang="en-US" dirty="0" smtClean="0"/>
              <a:t>Dispatching/Collecting surveys, and physiological sensor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195925" y="3185810"/>
            <a:ext cx="5361237" cy="1364176"/>
            <a:chOff x="3447069" y="3268106"/>
            <a:chExt cx="5361237" cy="1364176"/>
          </a:xfrm>
        </p:grpSpPr>
        <p:sp>
          <p:nvSpPr>
            <p:cNvPr id="5" name="Rounded Rectangle 4"/>
            <p:cNvSpPr/>
            <p:nvPr/>
          </p:nvSpPr>
          <p:spPr>
            <a:xfrm>
              <a:off x="3447069" y="3554369"/>
              <a:ext cx="1646363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36183" y="3554448"/>
              <a:ext cx="1615441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6792" y="3627567"/>
              <a:ext cx="1243003" cy="7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748460" y="4355283"/>
              <a:ext cx="10303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Sensor Suites</a:t>
              </a:r>
              <a:endParaRPr lang="en-US" sz="1200" b="1" dirty="0"/>
            </a:p>
          </p:txBody>
        </p:sp>
        <p:pic>
          <p:nvPicPr>
            <p:cNvPr id="9" name="Content Placeholder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80" r="14665"/>
            <a:stretch/>
          </p:blipFill>
          <p:spPr>
            <a:xfrm>
              <a:off x="5460349" y="3694905"/>
              <a:ext cx="461962" cy="6603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637985" y="4350904"/>
              <a:ext cx="1088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Data Logging</a:t>
              </a:r>
              <a:endParaRPr lang="en-US" sz="1200" b="1" dirty="0"/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4116951" y="3268106"/>
              <a:ext cx="2444966" cy="379980"/>
            </a:xfrm>
            <a:prstGeom prst="curvedDownArrow">
              <a:avLst>
                <a:gd name="adj1" fmla="val 20433"/>
                <a:gd name="adj2" fmla="val 50000"/>
                <a:gd name="adj3" fmla="val 142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043341" y="3981089"/>
              <a:ext cx="422889" cy="191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909724" y="3975242"/>
              <a:ext cx="349495" cy="191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7514" y="3747299"/>
              <a:ext cx="324970" cy="528075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6285888" y="3688569"/>
              <a:ext cx="513241" cy="666714"/>
              <a:chOff x="3975933" y="2590017"/>
              <a:chExt cx="513241" cy="666714"/>
            </a:xfrm>
          </p:grpSpPr>
          <p:pic>
            <p:nvPicPr>
              <p:cNvPr id="16" name="Picture 3" descr="C:\Users\Danick\AppData\Local\Microsoft\Windows\Temporary Internet Files\Content.IE5\YV4VS2SI\MC900428969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75933" y="2590017"/>
                <a:ext cx="464319" cy="66671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 rot="19481950">
                <a:off x="4121766" y="3009154"/>
                <a:ext cx="36740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dslsrv8</a:t>
                </a:r>
                <a:endParaRPr lang="en-US" sz="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7192865" y="3548522"/>
              <a:ext cx="1615441" cy="1045028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</a:p>
            <a:p>
              <a:pPr algn="ctr"/>
              <a:r>
                <a:rPr lang="en-US" dirty="0" smtClean="0"/>
                <a:t>Stored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905054" y="3714885"/>
              <a:ext cx="414557" cy="1915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1821555"/>
            <a:ext cx="1950720" cy="975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80" y="2891600"/>
            <a:ext cx="1950720" cy="978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9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 labeling expansion</a:t>
            </a:r>
          </a:p>
          <a:p>
            <a:pPr lvl="1"/>
            <a:r>
              <a:rPr lang="en-US" dirty="0" smtClean="0"/>
              <a:t>Drinking surveys: ID, DF and RS</a:t>
            </a:r>
          </a:p>
          <a:p>
            <a:pPr lvl="1"/>
            <a:r>
              <a:rPr lang="en-US" dirty="0" smtClean="0"/>
              <a:t>Mark duration of 1 hour</a:t>
            </a:r>
          </a:p>
          <a:p>
            <a:pPr lvl="1"/>
            <a:r>
              <a:rPr lang="en-US" dirty="0" smtClean="0"/>
              <a:t>Half hour before and after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Classifiers and Evaluators</a:t>
            </a:r>
          </a:p>
          <a:p>
            <a:pPr lvl="1"/>
            <a:r>
              <a:rPr lang="en-US" dirty="0" smtClean="0"/>
              <a:t>Working with WEKA machine learning toolbox</a:t>
            </a:r>
          </a:p>
          <a:p>
            <a:pPr lvl="1"/>
            <a:r>
              <a:rPr lang="en-US" dirty="0" smtClean="0"/>
              <a:t>J48 decision tree, </a:t>
            </a:r>
            <a:r>
              <a:rPr lang="en-US" dirty="0" err="1" smtClean="0"/>
              <a:t>Adaboost</a:t>
            </a:r>
            <a:r>
              <a:rPr lang="en-US" dirty="0" smtClean="0"/>
              <a:t> J48 and SVM</a:t>
            </a:r>
          </a:p>
          <a:p>
            <a:pPr lvl="1"/>
            <a:r>
              <a:rPr lang="en-US" dirty="0" smtClean="0"/>
              <a:t>Confusion Matrix, Accuracy, Kappa and ROC</a:t>
            </a:r>
          </a:p>
          <a:p>
            <a:pPr marL="914400" lvl="2" indent="0">
              <a:buNone/>
            </a:pPr>
            <a:r>
              <a:rPr lang="en-US" dirty="0" smtClean="0"/>
              <a:t>kappa </a:t>
            </a:r>
            <a:r>
              <a:rPr lang="en-US" dirty="0"/>
              <a:t>&gt;0.4 is acceptable, &gt;0.75 is </a:t>
            </a:r>
            <a:r>
              <a:rPr lang="en-US" dirty="0" smtClean="0"/>
              <a:t>better</a:t>
            </a:r>
            <a:endParaRPr lang="en-US" dirty="0"/>
          </a:p>
          <a:p>
            <a:pPr lvl="1"/>
            <a:r>
              <a:rPr lang="en-US" dirty="0" smtClean="0"/>
              <a:t>Purpose: </a:t>
            </a:r>
            <a:r>
              <a:rPr lang="en-US" dirty="0"/>
              <a:t>to classify drinking and non-drinking </a:t>
            </a:r>
            <a:r>
              <a:rPr lang="en-US" dirty="0" smtClean="0"/>
              <a:t>from physiologic features.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7095"/>
          <a:stretch/>
        </p:blipFill>
        <p:spPr>
          <a:xfrm>
            <a:off x="6760464" y="900299"/>
            <a:ext cx="4593336" cy="33204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610600" y="1901952"/>
            <a:ext cx="2225040" cy="0"/>
          </a:xfrm>
          <a:prstGeom prst="straightConnector1">
            <a:avLst/>
          </a:prstGeom>
          <a:ln w="28575">
            <a:solidFill>
              <a:schemeClr val="accent1">
                <a:alpha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34575" y="165735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A0C0DD"/>
                </a:solidFill>
              </a:rPr>
              <a:t>1 hour</a:t>
            </a:r>
            <a:endParaRPr lang="en-US" sz="1400" b="1" dirty="0">
              <a:solidFill>
                <a:srgbClr val="A0C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ECG Features - SEM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SEM: ECG (1777 mins drink)</a:t>
            </a:r>
          </a:p>
          <a:p>
            <a:pPr lvl="3"/>
            <a:endParaRPr lang="en-US" dirty="0"/>
          </a:p>
          <a:p>
            <a:r>
              <a:rPr lang="en-US" dirty="0" smtClean="0"/>
              <a:t>Training and testing with 10-fold cross validation</a:t>
            </a:r>
          </a:p>
          <a:p>
            <a:pPr lvl="1"/>
            <a:r>
              <a:rPr lang="en-US" dirty="0" smtClean="0"/>
              <a:t>Benchmark is 50%, randomly selecting from non-drink features</a:t>
            </a:r>
          </a:p>
          <a:p>
            <a:pPr lvl="1"/>
            <a:r>
              <a:rPr lang="en-US" dirty="0" err="1" smtClean="0"/>
              <a:t>Adaboost</a:t>
            </a:r>
            <a:r>
              <a:rPr lang="en-US" dirty="0" smtClean="0"/>
              <a:t> </a:t>
            </a:r>
            <a:r>
              <a:rPr lang="en-US" dirty="0"/>
              <a:t>J48 decision tree gives the highest </a:t>
            </a:r>
            <a:r>
              <a:rPr lang="en-US" dirty="0" smtClean="0"/>
              <a:t>performance, </a:t>
            </a:r>
            <a:r>
              <a:rPr lang="en-US" dirty="0"/>
              <a:t>82.3% accuracy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2000" dirty="0" smtClean="0"/>
              <a:t>Result with J48 decision tree</a:t>
            </a:r>
            <a:r>
              <a:rPr lang="en-US" sz="2000" dirty="0"/>
              <a:t>	</a:t>
            </a:r>
            <a:r>
              <a:rPr lang="en-US" sz="2000" dirty="0" smtClean="0"/>
              <a:t>		   Comparison among three methods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3590"/>
              </p:ext>
            </p:extLst>
          </p:nvPr>
        </p:nvGraphicFramePr>
        <p:xfrm>
          <a:off x="1380095" y="4957763"/>
          <a:ext cx="4786813" cy="11914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24748"/>
                <a:gridCol w="811472"/>
                <a:gridCol w="610785"/>
                <a:gridCol w="610786"/>
                <a:gridCol w="898726"/>
                <a:gridCol w="636962"/>
                <a:gridCol w="593334"/>
              </a:tblGrid>
              <a:tr h="297873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Accuracy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Kappa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ROC</a:t>
                      </a:r>
                      <a:endParaRPr lang="en-US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Confusion Matrix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7873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</a:t>
                      </a:r>
                      <a:endParaRPr lang="en-US" sz="1200" b="1" dirty="0"/>
                    </a:p>
                  </a:txBody>
                  <a:tcPr/>
                </a:tc>
              </a:tr>
              <a:tr h="297873"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SEM</a:t>
                      </a:r>
                    </a:p>
                    <a:p>
                      <a:r>
                        <a:rPr lang="en-US" sz="1200" dirty="0" smtClean="0"/>
                        <a:t>(1777)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78.5%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0.5696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/>
                        <a:t>0.801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Non-drink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1377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423</a:t>
                      </a:r>
                      <a:endParaRPr lang="en-US" sz="1200" dirty="0"/>
                    </a:p>
                  </a:txBody>
                  <a:tcPr/>
                </a:tc>
              </a:tr>
              <a:tr h="2978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Drink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1430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86392"/>
              </p:ext>
            </p:extLst>
          </p:nvPr>
        </p:nvGraphicFramePr>
        <p:xfrm>
          <a:off x="6557937" y="4904079"/>
          <a:ext cx="4701376" cy="1272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897"/>
                <a:gridCol w="1010867"/>
                <a:gridCol w="988567"/>
                <a:gridCol w="980045"/>
              </a:tblGrid>
              <a:tr h="35848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</a:t>
                      </a:r>
                      <a:endParaRPr lang="en-US" sz="1400" dirty="0"/>
                    </a:p>
                  </a:txBody>
                  <a:tcPr/>
                </a:tc>
              </a:tr>
              <a:tr h="2776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 Decision Tree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78.5%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0.5696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0.785</a:t>
                      </a:r>
                      <a:endParaRPr lang="en-US" sz="1400" dirty="0"/>
                    </a:p>
                  </a:txBody>
                  <a:tcPr/>
                </a:tc>
              </a:tr>
              <a:tr h="2776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</a:t>
                      </a:r>
                      <a:r>
                        <a:rPr lang="en-US" sz="1400" baseline="0" dirty="0" smtClean="0"/>
                        <a:t> with </a:t>
                      </a:r>
                      <a:r>
                        <a:rPr lang="en-US" sz="1400" baseline="0" dirty="0" err="1" smtClean="0"/>
                        <a:t>Adaboost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82.3%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0.6467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0.823</a:t>
                      </a:r>
                      <a:endParaRPr lang="en-US" sz="1400" dirty="0"/>
                    </a:p>
                  </a:txBody>
                  <a:tcPr/>
                </a:tc>
              </a:tr>
              <a:tr h="27766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SVM </a:t>
                      </a:r>
                      <a:r>
                        <a:rPr lang="en-US" sz="1400" baseline="0" dirty="0" smtClean="0"/>
                        <a:t>(normalized)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0.668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ECG Features - </a:t>
            </a:r>
            <a:r>
              <a:rPr lang="en-US" dirty="0" smtClean="0"/>
              <a:t>Hexoskin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Datasets</a:t>
            </a:r>
          </a:p>
          <a:p>
            <a:pPr lvl="1"/>
            <a:r>
              <a:rPr lang="en-US" dirty="0" smtClean="0"/>
              <a:t>Hexoskin: ECG (2125 </a:t>
            </a:r>
            <a:r>
              <a:rPr lang="en-US" dirty="0"/>
              <a:t>mins </a:t>
            </a:r>
            <a:r>
              <a:rPr lang="en-US" dirty="0" smtClean="0"/>
              <a:t>drink)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Benchmark 50%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Again, </a:t>
            </a:r>
            <a:r>
              <a:rPr lang="en-US" dirty="0" err="1" smtClean="0"/>
              <a:t>Adaboost</a:t>
            </a:r>
            <a:r>
              <a:rPr lang="en-US" dirty="0" smtClean="0"/>
              <a:t> J48 gives the best performance</a:t>
            </a:r>
          </a:p>
          <a:p>
            <a:pPr lvl="1"/>
            <a:r>
              <a:rPr lang="en-US" dirty="0" smtClean="0"/>
              <a:t>Comparatively worse than those of SEM results (82.3%)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0973"/>
              </p:ext>
            </p:extLst>
          </p:nvPr>
        </p:nvGraphicFramePr>
        <p:xfrm>
          <a:off x="6149657" y="1825625"/>
          <a:ext cx="5204143" cy="226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81"/>
                <a:gridCol w="715734"/>
                <a:gridCol w="679012"/>
                <a:gridCol w="676933"/>
                <a:gridCol w="883409"/>
                <a:gridCol w="681091"/>
                <a:gridCol w="652683"/>
              </a:tblGrid>
              <a:tr h="26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Accuracy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Kappa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Confusion Matrix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J48 Decision Tree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66.8%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0.3357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J48 with Adaboost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68.6%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0.371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0.748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668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SVM (normalized)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60.1%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0.2021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0.601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Non-drink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1262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1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Drink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1336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</a:t>
            </a:r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Features - </a:t>
            </a:r>
            <a:r>
              <a:rPr lang="en-US" dirty="0" err="1"/>
              <a:t>Hexoskin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3000" dirty="0" smtClean="0"/>
              <a:t>Hexoskin: ECG + RIP (1320 </a:t>
            </a:r>
            <a:r>
              <a:rPr lang="en-US" sz="3000" dirty="0"/>
              <a:t>mins drink)</a:t>
            </a:r>
          </a:p>
          <a:p>
            <a:pPr lvl="1"/>
            <a:r>
              <a:rPr lang="en-US" dirty="0" err="1" smtClean="0"/>
              <a:t>Adaboost</a:t>
            </a:r>
            <a:r>
              <a:rPr lang="en-US" dirty="0" smtClean="0"/>
              <a:t> J48 Classifier</a:t>
            </a:r>
          </a:p>
          <a:p>
            <a:pPr lvl="1"/>
            <a:r>
              <a:rPr lang="en-US" dirty="0" smtClean="0"/>
              <a:t>Benchmark 50%</a:t>
            </a:r>
          </a:p>
          <a:p>
            <a:endParaRPr lang="en-US" dirty="0" smtClean="0"/>
          </a:p>
          <a:p>
            <a:r>
              <a:rPr lang="en-US" sz="3000" dirty="0" smtClean="0"/>
              <a:t>Comparison</a:t>
            </a:r>
          </a:p>
          <a:p>
            <a:pPr lvl="1"/>
            <a:r>
              <a:rPr lang="en-US" dirty="0" smtClean="0"/>
              <a:t>ECG and RIP perform the best (74.1%)</a:t>
            </a:r>
          </a:p>
          <a:p>
            <a:pPr lvl="1"/>
            <a:r>
              <a:rPr lang="en-US" dirty="0" smtClean="0"/>
              <a:t>Compare ECG only and RIP only</a:t>
            </a:r>
          </a:p>
          <a:p>
            <a:pPr marL="914400" lvl="2" indent="0">
              <a:buNone/>
            </a:pPr>
            <a:r>
              <a:rPr lang="en-US" sz="1900" dirty="0" smtClean="0"/>
              <a:t>ECG only with 70.9%</a:t>
            </a:r>
          </a:p>
          <a:p>
            <a:pPr marL="914400" lvl="2" indent="0">
              <a:buNone/>
            </a:pPr>
            <a:r>
              <a:rPr lang="en-US" sz="1900" dirty="0" smtClean="0"/>
              <a:t>RIP only with 59.6%</a:t>
            </a:r>
          </a:p>
          <a:p>
            <a:pPr lvl="1"/>
            <a:r>
              <a:rPr lang="en-US" dirty="0" smtClean="0"/>
              <a:t>ECG with one of RIP features</a:t>
            </a:r>
          </a:p>
          <a:p>
            <a:pPr marL="914400" lvl="2" indent="0">
              <a:buNone/>
            </a:pPr>
            <a:r>
              <a:rPr lang="en-US" sz="1900" dirty="0" smtClean="0"/>
              <a:t>With BR (71.2%), with MV (72.5%)</a:t>
            </a:r>
          </a:p>
          <a:p>
            <a:pPr marL="914400" lvl="2" indent="0">
              <a:buNone/>
            </a:pPr>
            <a:r>
              <a:rPr lang="en-US" sz="1900" dirty="0" smtClean="0"/>
              <a:t>Both give acceptable results (k&gt;0.4)</a:t>
            </a:r>
            <a:endParaRPr lang="en-US" sz="1900" dirty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563695"/>
              </p:ext>
            </p:extLst>
          </p:nvPr>
        </p:nvGraphicFramePr>
        <p:xfrm>
          <a:off x="6126542" y="2547713"/>
          <a:ext cx="5227258" cy="290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663"/>
                <a:gridCol w="722666"/>
                <a:gridCol w="685588"/>
                <a:gridCol w="684189"/>
                <a:gridCol w="892663"/>
                <a:gridCol w="689086"/>
                <a:gridCol w="660403"/>
              </a:tblGrid>
              <a:tr h="1757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Accuracy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Kappa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ROC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Confusion Matrix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7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ECG &amp; RIP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(1320)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74.1%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0.4821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0.819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Non-drink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1039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977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ECG Only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(1320)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70.9%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0.4179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0.771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Non-drink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RIP Only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(1320)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59.6%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0.1855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0.628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ECG &amp; BR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(1320)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71.2%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0.423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0.785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1011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ECG &amp; MV</a:t>
                      </a:r>
                      <a:endParaRPr lang="en-US" sz="105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(1320)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72.5%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0.4499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0.802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Non-drink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1043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3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Drink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930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</a:t>
            </a:r>
            <a:r>
              <a:rPr lang="en-US" dirty="0"/>
              <a:t>Most Recent 5 </a:t>
            </a:r>
            <a:r>
              <a:rPr lang="en-US" dirty="0" smtClean="0"/>
              <a:t>Users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Users {1032,1031,1030,1029,1028}, they supposed to be more </a:t>
            </a:r>
            <a:r>
              <a:rPr lang="en-US" altLang="zh-CN" dirty="0" smtClean="0"/>
              <a:t>stable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sz="2000" dirty="0" smtClean="0"/>
              <a:t>ECG and RIP Features</a:t>
            </a:r>
            <a:r>
              <a:rPr lang="en-US" sz="1600" dirty="0" smtClean="0"/>
              <a:t>(323)</a:t>
            </a:r>
            <a:r>
              <a:rPr lang="en-US" sz="2000" dirty="0" smtClean="0"/>
              <a:t>				ECG Only Features</a:t>
            </a:r>
            <a:r>
              <a:rPr lang="en-US" sz="1600" dirty="0" smtClean="0"/>
              <a:t>(323)</a:t>
            </a:r>
            <a:endParaRPr lang="en-US" sz="2000" dirty="0" smtClean="0"/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2000" dirty="0"/>
              <a:t>B</a:t>
            </a:r>
            <a:r>
              <a:rPr lang="en-US" sz="2000" dirty="0" smtClean="0"/>
              <a:t>R Only Features</a:t>
            </a:r>
            <a:r>
              <a:rPr lang="en-US" sz="1600" dirty="0" smtClean="0"/>
              <a:t>(323) </a:t>
            </a:r>
            <a:r>
              <a:rPr lang="en-US" sz="2000" dirty="0"/>
              <a:t>			</a:t>
            </a:r>
            <a:r>
              <a:rPr lang="en-US" sz="2000" dirty="0" smtClean="0"/>
              <a:t>	MV Only Features</a:t>
            </a:r>
            <a:r>
              <a:rPr lang="en-US" sz="1600" dirty="0" smtClean="0"/>
              <a:t>(323)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04520"/>
              </p:ext>
            </p:extLst>
          </p:nvPr>
        </p:nvGraphicFramePr>
        <p:xfrm>
          <a:off x="901335" y="2815071"/>
          <a:ext cx="3866607" cy="131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53"/>
                <a:gridCol w="976456"/>
                <a:gridCol w="954915"/>
                <a:gridCol w="946683"/>
              </a:tblGrid>
              <a:tr h="404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81.3%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0.6255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0.827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 Ada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87.1%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0.7414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0.936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70.3%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0.4011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0.701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40503"/>
              </p:ext>
            </p:extLst>
          </p:nvPr>
        </p:nvGraphicFramePr>
        <p:xfrm>
          <a:off x="6400798" y="2815071"/>
          <a:ext cx="3866607" cy="131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53"/>
                <a:gridCol w="976456"/>
                <a:gridCol w="954915"/>
                <a:gridCol w="946683"/>
              </a:tblGrid>
              <a:tr h="404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81.3%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0.822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 Ada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85.9%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0.7144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0.918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66.9%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0.3331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0.667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57339"/>
              </p:ext>
            </p:extLst>
          </p:nvPr>
        </p:nvGraphicFramePr>
        <p:xfrm>
          <a:off x="901335" y="4601880"/>
          <a:ext cx="3866607" cy="131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53"/>
                <a:gridCol w="976456"/>
                <a:gridCol w="954915"/>
                <a:gridCol w="946683"/>
              </a:tblGrid>
              <a:tr h="404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77.7%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0.5583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0.823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 Ada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78.8%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0.5761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0.845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76.6%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0.5295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0.766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153160"/>
              </p:ext>
            </p:extLst>
          </p:nvPr>
        </p:nvGraphicFramePr>
        <p:xfrm>
          <a:off x="6400798" y="4601880"/>
          <a:ext cx="3866607" cy="131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553"/>
                <a:gridCol w="976456"/>
                <a:gridCol w="954915"/>
                <a:gridCol w="946683"/>
              </a:tblGrid>
              <a:tr h="404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Kappa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ROC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75.9%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0.5126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0.813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J48 Ada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75.8%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0.5067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0.816</a:t>
                      </a:r>
                      <a:endParaRPr lang="en-US" sz="1400" dirty="0"/>
                    </a:p>
                  </a:txBody>
                  <a:tcPr/>
                </a:tc>
              </a:tr>
              <a:tr h="2905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SVM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strike="sngStrike" dirty="0" smtClean="0"/>
                        <a:t>55.3%</a:t>
                      </a:r>
                      <a:endParaRPr lang="en-US" sz="1400" b="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</a:p>
          <a:p>
            <a:pPr lvl="1"/>
            <a:r>
              <a:rPr lang="en-US" dirty="0" smtClean="0"/>
              <a:t>In field study, about 1/3 more of data is needed before preprocessing</a:t>
            </a:r>
          </a:p>
          <a:p>
            <a:pPr lvl="1"/>
            <a:r>
              <a:rPr lang="en-US" dirty="0" smtClean="0"/>
              <a:t>Body physiological measurements could reflect drinking </a:t>
            </a:r>
            <a:r>
              <a:rPr lang="en-US" dirty="0" err="1" smtClean="0"/>
              <a:t>respondings</a:t>
            </a:r>
            <a:endParaRPr lang="en-US" dirty="0" smtClean="0"/>
          </a:p>
          <a:p>
            <a:pPr lvl="1"/>
            <a:r>
              <a:rPr lang="en-US" dirty="0" err="1" smtClean="0"/>
              <a:t>Adaboost</a:t>
            </a:r>
            <a:r>
              <a:rPr lang="en-US" dirty="0" smtClean="0"/>
              <a:t> J48 is the most suitable classifier with this thesis work</a:t>
            </a:r>
          </a:p>
          <a:p>
            <a:pPr lvl="1"/>
            <a:r>
              <a:rPr lang="en-US" dirty="0" smtClean="0"/>
              <a:t>ECG features alone can do the job, but with addition </a:t>
            </a:r>
            <a:r>
              <a:rPr lang="en-US" dirty="0"/>
              <a:t>information provided by </a:t>
            </a:r>
            <a:r>
              <a:rPr lang="en-US" dirty="0" smtClean="0"/>
              <a:t>RIP features, </a:t>
            </a:r>
            <a:r>
              <a:rPr lang="en-US" dirty="0"/>
              <a:t>the performance is </a:t>
            </a:r>
            <a:r>
              <a:rPr lang="en-US" dirty="0" smtClean="0"/>
              <a:t>improved</a:t>
            </a:r>
          </a:p>
          <a:p>
            <a:pPr lvl="5"/>
            <a:endParaRPr lang="en-US" sz="700" dirty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/>
              <a:t>Craving as another aspect of study with alcohol drinking</a:t>
            </a:r>
          </a:p>
          <a:p>
            <a:pPr lvl="1"/>
            <a:r>
              <a:rPr lang="en-US" dirty="0" smtClean="0"/>
              <a:t>Prob</a:t>
            </a:r>
            <a:r>
              <a:rPr lang="en-US" altLang="zh-CN" dirty="0" smtClean="0"/>
              <a:t>abilistic models with time relations can be followed</a:t>
            </a:r>
            <a:endParaRPr lang="en-US" dirty="0"/>
          </a:p>
          <a:p>
            <a:pPr lvl="1"/>
            <a:r>
              <a:rPr lang="en-US" dirty="0" smtClean="0"/>
              <a:t>Advanced machine learning methods with spectrograms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_PPT_2_wide_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35139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chemeClr val="bg1">
                    <a:lumMod val="85000"/>
                  </a:schemeClr>
                </a:solidFill>
              </a:rPr>
              <a:t>Thank You!</a:t>
            </a:r>
            <a:endParaRPr lang="en-US" sz="5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 descr="MU_UniversitySig_horiz_RGB_REV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1" y="5844632"/>
            <a:ext cx="2592289" cy="3517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28781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dirty="0" smtClean="0">
                <a:solidFill>
                  <a:schemeClr val="bg1">
                    <a:lumMod val="85000"/>
                  </a:schemeClr>
                </a:solidFill>
              </a:rPr>
              <a:t>Question?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implementing</a:t>
            </a:r>
          </a:p>
          <a:p>
            <a:pPr lvl="1"/>
            <a:r>
              <a:rPr lang="en-US" dirty="0" smtClean="0"/>
              <a:t>Extendable issue</a:t>
            </a:r>
          </a:p>
          <a:p>
            <a:pPr marL="914400" lvl="2" indent="0">
              <a:buNone/>
            </a:pPr>
            <a:r>
              <a:rPr lang="en-US" dirty="0" smtClean="0"/>
              <a:t>Similar studies </a:t>
            </a:r>
            <a:r>
              <a:rPr lang="en-US" dirty="0"/>
              <a:t>required </a:t>
            </a:r>
            <a:r>
              <a:rPr lang="en-US" altLang="zh-CN" dirty="0"/>
              <a:t>system migrating with </a:t>
            </a:r>
            <a:r>
              <a:rPr lang="en-US" altLang="zh-CN" dirty="0" smtClean="0"/>
              <a:t>little changes, esp. for survey part</a:t>
            </a:r>
            <a:endParaRPr lang="en-US" dirty="0"/>
          </a:p>
          <a:p>
            <a:pPr lvl="1"/>
            <a:r>
              <a:rPr lang="en-US" dirty="0" smtClean="0"/>
              <a:t>Security issue</a:t>
            </a:r>
          </a:p>
          <a:p>
            <a:pPr marL="914400" lvl="2" indent="0">
              <a:buNone/>
            </a:pPr>
            <a:r>
              <a:rPr lang="en-US" dirty="0" smtClean="0"/>
              <a:t>Personal information and responses were transmitting through public network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After data collected and stored</a:t>
            </a:r>
          </a:p>
          <a:p>
            <a:pPr lvl="1"/>
            <a:r>
              <a:rPr lang="en-US" dirty="0" smtClean="0"/>
              <a:t>Analysis issue</a:t>
            </a:r>
          </a:p>
          <a:p>
            <a:pPr marL="914400" lvl="2" indent="0">
              <a:buNone/>
            </a:pPr>
            <a:r>
              <a:rPr lang="en-US" dirty="0" smtClean="0"/>
              <a:t>Only preliminary analysis has been applied since collected</a:t>
            </a:r>
          </a:p>
          <a:p>
            <a:pPr marL="914400" lvl="2" indent="0">
              <a:buNone/>
            </a:pPr>
            <a:r>
              <a:rPr lang="en-US" dirty="0" smtClean="0"/>
              <a:t>Ways of preprocessing data and evaluation on that is blank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794367" y="1690688"/>
            <a:ext cx="726481" cy="924985"/>
            <a:chOff x="9574731" y="1701512"/>
            <a:chExt cx="726481" cy="924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8731" y="1701512"/>
              <a:ext cx="685800" cy="6858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4731" y="2349498"/>
              <a:ext cx="7264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Emotion</a:t>
              </a:r>
              <a:endParaRPr lang="en-US" sz="12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93431" y="1690688"/>
            <a:ext cx="685800" cy="929940"/>
            <a:chOff x="10433627" y="1701512"/>
            <a:chExt cx="685800" cy="92994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3627" y="1701512"/>
              <a:ext cx="685800" cy="6858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0563381" y="2354453"/>
              <a:ext cx="4605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Pain</a:t>
              </a:r>
              <a:endParaRPr lang="en-US" sz="1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652910" y="1690688"/>
            <a:ext cx="685800" cy="950000"/>
            <a:chOff x="8762307" y="1690688"/>
            <a:chExt cx="685800" cy="95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307" y="1690688"/>
              <a:ext cx="685800" cy="6858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900547" y="2363689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HIV</a:t>
              </a:r>
              <a:endParaRPr lang="en-US" sz="12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967846" y="1694541"/>
            <a:ext cx="685800" cy="931479"/>
            <a:chOff x="7926647" y="1690688"/>
            <a:chExt cx="685800" cy="9314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647" y="1690688"/>
              <a:ext cx="685800" cy="685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940354" y="2345168"/>
              <a:ext cx="6583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Craving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81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6771 1.11111E-6 L -1.25E-6 -4.8148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3776 -7.40741E-7 L -2.70833E-6 4.8148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4" y="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0768 -0.00139 L -8.33333E-7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and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Improvements on existing application</a:t>
            </a:r>
          </a:p>
          <a:p>
            <a:pPr lvl="1"/>
            <a:r>
              <a:rPr lang="en-US" dirty="0" smtClean="0"/>
              <a:t>A truly randomized survey scheduler</a:t>
            </a:r>
          </a:p>
          <a:p>
            <a:pPr marL="457200" lvl="1" indent="0">
              <a:buNone/>
            </a:pPr>
            <a:r>
              <a:rPr lang="en-US" sz="2100" dirty="0" smtClean="0"/>
              <a:t>	- meet original system design </a:t>
            </a:r>
          </a:p>
          <a:p>
            <a:pPr lvl="1"/>
            <a:r>
              <a:rPr lang="en-US" dirty="0" smtClean="0"/>
              <a:t>A redesign of OOP for survey component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 Uniform structure facilitating system migration</a:t>
            </a:r>
          </a:p>
          <a:p>
            <a:pPr lvl="1"/>
            <a:r>
              <a:rPr lang="en-US" dirty="0" smtClean="0"/>
              <a:t>A novel Digital Envelope approach for a secure data</a:t>
            </a:r>
            <a:r>
              <a:rPr lang="en-US" altLang="zh-CN" dirty="0" smtClean="0"/>
              <a:t>-transfer </a:t>
            </a:r>
            <a:r>
              <a:rPr lang="en-US" dirty="0" smtClean="0"/>
              <a:t>encryption</a:t>
            </a:r>
          </a:p>
          <a:p>
            <a:pPr marL="457200" lvl="1" indent="0">
              <a:buNone/>
            </a:pPr>
            <a:r>
              <a:rPr lang="en-US" sz="2100" dirty="0" smtClean="0"/>
              <a:t>	- </a:t>
            </a:r>
            <a:r>
              <a:rPr lang="en-US" sz="2100" dirty="0"/>
              <a:t>Enhanced security is guaranteed</a:t>
            </a:r>
          </a:p>
          <a:p>
            <a:pPr lvl="3"/>
            <a:endParaRPr lang="en-US" sz="1400" dirty="0"/>
          </a:p>
          <a:p>
            <a:r>
              <a:rPr lang="en-US" dirty="0"/>
              <a:t>N</a:t>
            </a:r>
            <a:r>
              <a:rPr lang="en-US" dirty="0" smtClean="0"/>
              <a:t>ew pipeline on data analysis</a:t>
            </a:r>
            <a:endParaRPr lang="en-US" altLang="zh-CN" dirty="0" smtClean="0"/>
          </a:p>
          <a:p>
            <a:pPr lvl="1"/>
            <a:r>
              <a:rPr lang="en-US" dirty="0" smtClean="0"/>
              <a:t>Data cleaning procedures</a:t>
            </a:r>
          </a:p>
          <a:p>
            <a:pPr marL="457200" lvl="1" indent="0">
              <a:buNone/>
            </a:pPr>
            <a:r>
              <a:rPr lang="en-US" sz="1900" dirty="0"/>
              <a:t>	</a:t>
            </a:r>
            <a:r>
              <a:rPr lang="en-US" sz="2100" dirty="0"/>
              <a:t>- Methods and rules are first time defined and tried, on real subjects</a:t>
            </a:r>
          </a:p>
          <a:p>
            <a:pPr lvl="1"/>
            <a:r>
              <a:rPr lang="en-US" altLang="zh-CN" dirty="0" smtClean="0"/>
              <a:t>P</a:t>
            </a:r>
            <a:r>
              <a:rPr lang="en-US" dirty="0" smtClean="0"/>
              <a:t>hysiological features extraction</a:t>
            </a:r>
          </a:p>
          <a:p>
            <a:pPr marL="457200" lvl="1" indent="0">
              <a:buNone/>
            </a:pPr>
            <a:r>
              <a:rPr lang="en-US" sz="1900" dirty="0"/>
              <a:t>	</a:t>
            </a:r>
            <a:r>
              <a:rPr lang="en-US" sz="2100" dirty="0"/>
              <a:t>- Useful features are extracted and testified</a:t>
            </a:r>
          </a:p>
          <a:p>
            <a:pPr lvl="1"/>
            <a:r>
              <a:rPr lang="en-US" dirty="0" smtClean="0"/>
              <a:t>Classification on drinking from daily readings</a:t>
            </a:r>
          </a:p>
          <a:p>
            <a:pPr marL="457200" lvl="1" indent="0">
              <a:buNone/>
            </a:pPr>
            <a:r>
              <a:rPr lang="en-US" sz="2100" dirty="0" smtClean="0"/>
              <a:t>	- </a:t>
            </a:r>
            <a:r>
              <a:rPr lang="en-US" sz="2100" dirty="0"/>
              <a:t>Based on machine learning methods, with nearly 80% </a:t>
            </a:r>
            <a:r>
              <a:rPr lang="en-US" sz="2100" dirty="0" smtClean="0"/>
              <a:t>accuracies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Ganesan</a:t>
            </a:r>
            <a:r>
              <a:rPr lang="en-US" b="1" dirty="0"/>
              <a:t>, Ramachandran, Mohan Gobi, and </a:t>
            </a:r>
            <a:r>
              <a:rPr lang="en-US" b="1" dirty="0" err="1"/>
              <a:t>Kanniappan</a:t>
            </a:r>
            <a:r>
              <a:rPr lang="en-US" b="1" dirty="0"/>
              <a:t> </a:t>
            </a:r>
            <a:r>
              <a:rPr lang="en-US" b="1" dirty="0" err="1"/>
              <a:t>Vivekanandan</a:t>
            </a:r>
            <a:r>
              <a:rPr lang="en-US" b="1" dirty="0"/>
              <a:t>. "A Novel Digital Envelope Approach for A Secure E-Commerce Channel." IJ Network Security 11.3 (2010): 121-127. </a:t>
            </a:r>
            <a:endParaRPr lang="en-US" b="1" dirty="0" smtClean="0"/>
          </a:p>
          <a:p>
            <a:endParaRPr lang="en-US" dirty="0"/>
          </a:p>
          <a:p>
            <a:r>
              <a:rPr lang="en-US" sz="2400" dirty="0" smtClean="0"/>
              <a:t>Introduced concept of Digital Envelope</a:t>
            </a:r>
          </a:p>
          <a:p>
            <a:r>
              <a:rPr lang="en-US" sz="2400" dirty="0" smtClean="0"/>
              <a:t>Ways to combine two methods together, to get both fast and strengthened data-encryption channel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Plarre</a:t>
            </a:r>
            <a:r>
              <a:rPr lang="en-US" b="1" dirty="0"/>
              <a:t>, Kurt, et al. "Continuous inference of psychological stress from sensory measurements collected in the natural environment." Information Processing in Sensor Networks (IPSN), 2011 10th International Conference on. IEEE, 2011. </a:t>
            </a:r>
            <a:endParaRPr lang="en-US" b="1" dirty="0" smtClean="0"/>
          </a:p>
          <a:p>
            <a:pPr lvl="1"/>
            <a:endParaRPr lang="en-US" dirty="0"/>
          </a:p>
          <a:p>
            <a:r>
              <a:rPr lang="en-US" sz="2400" dirty="0" smtClean="0"/>
              <a:t>Ways of data preprocessing/cleaning are discussed in detail, rules and standards are given as references.</a:t>
            </a:r>
          </a:p>
          <a:p>
            <a:r>
              <a:rPr lang="en-US" sz="2400" dirty="0"/>
              <a:t>Many useful features are introduced </a:t>
            </a:r>
            <a:r>
              <a:rPr lang="en-US" sz="2400" dirty="0" smtClean="0"/>
              <a:t>by </a:t>
            </a:r>
            <a:r>
              <a:rPr lang="en-US" sz="2400" dirty="0"/>
              <a:t>their work</a:t>
            </a:r>
          </a:p>
          <a:p>
            <a:r>
              <a:rPr lang="en-US" sz="2400" dirty="0" smtClean="0"/>
              <a:t>Physiological responding, such as HRV and BR, can be useful in proposing a behavior related classifier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Hossain, Syed </a:t>
            </a:r>
            <a:r>
              <a:rPr lang="en-US" b="1" dirty="0" err="1"/>
              <a:t>Monowar</a:t>
            </a:r>
            <a:r>
              <a:rPr lang="en-US" b="1" dirty="0"/>
              <a:t>, et al. "Identifying drug (cocaine) intake events from acute physiological response in the presence of free-living physical activity." Proceedings of the 13th international symposium on Information processing in sensor networks. IEEE Press, 2014. </a:t>
            </a:r>
            <a:endParaRPr lang="en-US" b="1" dirty="0" smtClean="0"/>
          </a:p>
          <a:p>
            <a:endParaRPr lang="en-US" dirty="0"/>
          </a:p>
          <a:p>
            <a:r>
              <a:rPr lang="en-US" sz="2400" dirty="0" smtClean="0"/>
              <a:t>Acute st</a:t>
            </a:r>
            <a:r>
              <a:rPr lang="en-US" altLang="zh-CN" sz="2400" dirty="0" smtClean="0"/>
              <a:t>imulation would instantly be reflected on physiological reactions, dosages may affect differently</a:t>
            </a:r>
          </a:p>
          <a:p>
            <a:r>
              <a:rPr lang="en-US" sz="2400" dirty="0" smtClean="0"/>
              <a:t>The way of physiological responding to events can be examined through short-term and long-term changing. MACD line can do the job of measuring and discriminating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Related Work</a:t>
            </a:r>
          </a:p>
          <a:p>
            <a:r>
              <a:rPr lang="en-US" dirty="0" smtClean="0"/>
              <a:t>System Improvement</a:t>
            </a:r>
          </a:p>
          <a:p>
            <a:pPr lvl="1"/>
            <a:r>
              <a:rPr lang="en-US" dirty="0" smtClean="0"/>
              <a:t>Random Scheduler</a:t>
            </a:r>
          </a:p>
          <a:p>
            <a:pPr lvl="1"/>
            <a:r>
              <a:rPr lang="en-US" dirty="0" smtClean="0"/>
              <a:t>OOP Redesign</a:t>
            </a:r>
          </a:p>
          <a:p>
            <a:pPr lvl="1"/>
            <a:r>
              <a:rPr lang="en-US" dirty="0" smtClean="0"/>
              <a:t>Digital Envelope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Data Analysis Pipeline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Conclusion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B91-9590-4320-AC23-C2E9DD17C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4467</TotalTime>
  <Words>2195</Words>
  <Application>Microsoft Office PowerPoint</Application>
  <PresentationFormat>Widescreen</PresentationFormat>
  <Paragraphs>740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宋体</vt:lpstr>
      <vt:lpstr>Arial</vt:lpstr>
      <vt:lpstr>Calibri</vt:lpstr>
      <vt:lpstr>Calibri Light</vt:lpstr>
      <vt:lpstr>Times New Roman</vt:lpstr>
      <vt:lpstr>Office Theme</vt:lpstr>
      <vt:lpstr>WEARABLE SENSING ANALYSIS – IDENTIFYING ALCOHOL DRINKING  FROM DAILY PHYSIOLOGICAL DATA </vt:lpstr>
      <vt:lpstr>Contents</vt:lpstr>
      <vt:lpstr>Introduction</vt:lpstr>
      <vt:lpstr>Problem</vt:lpstr>
      <vt:lpstr>Contribution and Motivation</vt:lpstr>
      <vt:lpstr>Related Work</vt:lpstr>
      <vt:lpstr>Related Work (cont’d)</vt:lpstr>
      <vt:lpstr>Related Work (cont’d)</vt:lpstr>
      <vt:lpstr>Contents</vt:lpstr>
      <vt:lpstr>System Improvement – Random Scheduler</vt:lpstr>
      <vt:lpstr>System Improvement – OOP Redesign</vt:lpstr>
      <vt:lpstr>System Improvement – Digital Envelope</vt:lpstr>
      <vt:lpstr>Digital Envelope (cont’d)</vt:lpstr>
      <vt:lpstr>Contents</vt:lpstr>
      <vt:lpstr>Statistical Overview</vt:lpstr>
      <vt:lpstr>Data Analysis Pipeline</vt:lpstr>
      <vt:lpstr>Data Cleaning</vt:lpstr>
      <vt:lpstr>1. Trimming and Matching</vt:lpstr>
      <vt:lpstr>2. Outliers removal</vt:lpstr>
      <vt:lpstr>3. Activity Affected Data Removal</vt:lpstr>
      <vt:lpstr>4. Gaps and Insufficient Data Removal</vt:lpstr>
      <vt:lpstr>5. Valid User Selection</vt:lpstr>
      <vt:lpstr>Statistics After Cleaning</vt:lpstr>
      <vt:lpstr>Contents</vt:lpstr>
      <vt:lpstr>Feature Extraction</vt:lpstr>
      <vt:lpstr>Feature Visualization</vt:lpstr>
      <vt:lpstr>Feature Analysis – Dosage Levels</vt:lpstr>
      <vt:lpstr>Feature Analysis – Pairwise Correlation</vt:lpstr>
      <vt:lpstr>Contents</vt:lpstr>
      <vt:lpstr>Classification</vt:lpstr>
      <vt:lpstr>Results on ECG Features - SEM</vt:lpstr>
      <vt:lpstr>Results on ECG Features - Hexoskin</vt:lpstr>
      <vt:lpstr>Results on All Features - Hexoskin</vt:lpstr>
      <vt:lpstr>Case Study – Most Recent 5 Users</vt:lpstr>
      <vt:lpstr>Conclusion and Future Work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czcz4@mail.missouri.edu</dc:creator>
  <cp:lastModifiedBy>czcz4@mail.missouri.edu</cp:lastModifiedBy>
  <cp:revision>317</cp:revision>
  <dcterms:created xsi:type="dcterms:W3CDTF">2016-05-10T16:17:05Z</dcterms:created>
  <dcterms:modified xsi:type="dcterms:W3CDTF">2016-07-10T21:03:07Z</dcterms:modified>
</cp:coreProperties>
</file>