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2.jpg" ContentType="image/jpg"/>
  <Override PartName="/ppt/media/image13.jpg" ContentType="image/jpg"/>
  <Override PartName="/ppt/notesSlides/notesSlide9.xml" ContentType="application/vnd.openxmlformats-officedocument.presentationml.notesSlide+xml"/>
  <Override PartName="/ppt/media/image19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63" r:id="rId2"/>
    <p:sldId id="1108" r:id="rId3"/>
    <p:sldId id="1093" r:id="rId4"/>
    <p:sldId id="1107" r:id="rId5"/>
    <p:sldId id="1126" r:id="rId6"/>
    <p:sldId id="1128" r:id="rId7"/>
    <p:sldId id="1125" r:id="rId8"/>
    <p:sldId id="1106" r:id="rId9"/>
    <p:sldId id="1109" r:id="rId10"/>
    <p:sldId id="380" r:id="rId11"/>
    <p:sldId id="1102" r:id="rId12"/>
    <p:sldId id="1124" r:id="rId13"/>
    <p:sldId id="351" r:id="rId14"/>
    <p:sldId id="352" r:id="rId15"/>
    <p:sldId id="376" r:id="rId16"/>
    <p:sldId id="278" r:id="rId17"/>
    <p:sldId id="353" r:id="rId18"/>
    <p:sldId id="366" r:id="rId19"/>
    <p:sldId id="400" r:id="rId20"/>
    <p:sldId id="377" r:id="rId21"/>
    <p:sldId id="378" r:id="rId22"/>
    <p:sldId id="1105" r:id="rId23"/>
    <p:sldId id="1127" r:id="rId24"/>
    <p:sldId id="381" r:id="rId25"/>
    <p:sldId id="382" r:id="rId26"/>
    <p:sldId id="1110" r:id="rId27"/>
    <p:sldId id="298" r:id="rId28"/>
    <p:sldId id="1101" r:id="rId29"/>
    <p:sldId id="1135" r:id="rId30"/>
    <p:sldId id="304" r:id="rId31"/>
    <p:sldId id="303" r:id="rId32"/>
    <p:sldId id="1112" r:id="rId33"/>
    <p:sldId id="1113" r:id="rId34"/>
    <p:sldId id="1114" r:id="rId35"/>
    <p:sldId id="310" r:id="rId36"/>
    <p:sldId id="1115" r:id="rId37"/>
    <p:sldId id="387" r:id="rId38"/>
    <p:sldId id="1099" r:id="rId39"/>
    <p:sldId id="1134" r:id="rId40"/>
    <p:sldId id="396" r:id="rId41"/>
    <p:sldId id="388" r:id="rId42"/>
    <p:sldId id="389" r:id="rId43"/>
    <p:sldId id="1132" r:id="rId44"/>
    <p:sldId id="1116" r:id="rId45"/>
    <p:sldId id="1089" r:id="rId46"/>
    <p:sldId id="1084" r:id="rId47"/>
    <p:sldId id="1117" r:id="rId48"/>
    <p:sldId id="1088" r:id="rId49"/>
    <p:sldId id="1118" r:id="rId50"/>
    <p:sldId id="392" r:id="rId51"/>
    <p:sldId id="1100" r:id="rId52"/>
    <p:sldId id="1136" r:id="rId53"/>
    <p:sldId id="1133" r:id="rId54"/>
    <p:sldId id="1060" r:id="rId55"/>
    <p:sldId id="1119" r:id="rId56"/>
    <p:sldId id="260" r:id="rId57"/>
    <p:sldId id="261" r:id="rId58"/>
    <p:sldId id="1130" r:id="rId59"/>
    <p:sldId id="1131" r:id="rId60"/>
    <p:sldId id="1120" r:id="rId61"/>
    <p:sldId id="393" r:id="rId62"/>
    <p:sldId id="1121" r:id="rId63"/>
    <p:sldId id="1071" r:id="rId64"/>
    <p:sldId id="1090" r:id="rId65"/>
    <p:sldId id="1091" r:id="rId66"/>
    <p:sldId id="1092" r:id="rId67"/>
    <p:sldId id="1122" r:id="rId68"/>
    <p:sldId id="1079" r:id="rId69"/>
    <p:sldId id="1080" r:id="rId70"/>
    <p:sldId id="1081" r:id="rId71"/>
    <p:sldId id="1123" r:id="rId72"/>
    <p:sldId id="1098" r:id="rId73"/>
    <p:sldId id="320" r:id="rId74"/>
    <p:sldId id="279" r:id="rId75"/>
    <p:sldId id="1137" r:id="rId76"/>
    <p:sldId id="262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4C4C4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/>
    <p:restoredTop sz="87037"/>
  </p:normalViewPr>
  <p:slideViewPr>
    <p:cSldViewPr snapToGrid="0" snapToObjects="1">
      <p:cViewPr varScale="1">
        <p:scale>
          <a:sx n="92" d="100"/>
          <a:sy n="92" d="100"/>
        </p:scale>
        <p:origin x="19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9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aofang/Downloads/Book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CASP10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SSPro w/o template</c:v>
                </c:pt>
                <c:pt idx="1">
                  <c:v>SSPro w/ template</c:v>
                </c:pt>
                <c:pt idx="2">
                  <c:v>PSIPRED</c:v>
                </c:pt>
                <c:pt idx="3">
                  <c:v>DeepCNF-SS</c:v>
                </c:pt>
                <c:pt idx="4">
                  <c:v>SPIDER3</c:v>
                </c:pt>
                <c:pt idx="5">
                  <c:v>DeepNRN</c:v>
                </c:pt>
                <c:pt idx="6">
                  <c:v>Deep3I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78.5</c:v>
                </c:pt>
                <c:pt idx="1">
                  <c:v>84.2</c:v>
                </c:pt>
                <c:pt idx="2">
                  <c:v>81.2</c:v>
                </c:pt>
                <c:pt idx="3">
                  <c:v>84.4</c:v>
                </c:pt>
                <c:pt idx="4">
                  <c:v>82.6</c:v>
                </c:pt>
                <c:pt idx="5">
                  <c:v>85.6</c:v>
                </c:pt>
                <c:pt idx="6">
                  <c:v>86.49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D3-6F4E-9283-8B7881B26C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CASP11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SSPro w/o template</c:v>
                </c:pt>
                <c:pt idx="1">
                  <c:v>SSPro w/ template</c:v>
                </c:pt>
                <c:pt idx="2">
                  <c:v>PSIPRED</c:v>
                </c:pt>
                <c:pt idx="3">
                  <c:v>DeepCNF-SS</c:v>
                </c:pt>
                <c:pt idx="4">
                  <c:v>SPIDER3</c:v>
                </c:pt>
                <c:pt idx="5">
                  <c:v>DeepNRN</c:v>
                </c:pt>
                <c:pt idx="6">
                  <c:v>Deep3I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77.599999999999994</c:v>
                </c:pt>
                <c:pt idx="1">
                  <c:v>78.400000000000006</c:v>
                </c:pt>
                <c:pt idx="2">
                  <c:v>80.7</c:v>
                </c:pt>
                <c:pt idx="3">
                  <c:v>84.7</c:v>
                </c:pt>
                <c:pt idx="4">
                  <c:v>81.5</c:v>
                </c:pt>
                <c:pt idx="5">
                  <c:v>83.6</c:v>
                </c:pt>
                <c:pt idx="6">
                  <c:v>85.2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D3-6F4E-9283-8B7881B26C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CASP12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SSPro w/o template</c:v>
                </c:pt>
                <c:pt idx="1">
                  <c:v>SSPro w/ template</c:v>
                </c:pt>
                <c:pt idx="2">
                  <c:v>PSIPRED</c:v>
                </c:pt>
                <c:pt idx="3">
                  <c:v>DeepCNF-SS</c:v>
                </c:pt>
                <c:pt idx="4">
                  <c:v>SPIDER3</c:v>
                </c:pt>
                <c:pt idx="5">
                  <c:v>DeepNRN</c:v>
                </c:pt>
                <c:pt idx="6">
                  <c:v>Deep3I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76</c:v>
                </c:pt>
                <c:pt idx="1">
                  <c:v>76.599999999999994</c:v>
                </c:pt>
                <c:pt idx="2">
                  <c:v>80.400000000000006</c:v>
                </c:pt>
                <c:pt idx="3">
                  <c:v>81.3</c:v>
                </c:pt>
                <c:pt idx="4">
                  <c:v>79.87</c:v>
                </c:pt>
                <c:pt idx="5">
                  <c:v>81.599999999999994</c:v>
                </c:pt>
                <c:pt idx="6">
                  <c:v>83.36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D3-6F4E-9283-8B7881B26C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84081680"/>
        <c:axId val="1084085872"/>
      </c:barChart>
      <c:catAx>
        <c:axId val="108408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4085872"/>
        <c:crosses val="autoZero"/>
        <c:auto val="1"/>
        <c:lblAlgn val="ctr"/>
        <c:lblOffset val="100"/>
        <c:noMultiLvlLbl val="0"/>
      </c:catAx>
      <c:valAx>
        <c:axId val="1084085872"/>
        <c:scaling>
          <c:orientation val="minMax"/>
          <c:max val="9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408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CASP10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SSPro w/o template</c:v>
                </c:pt>
                <c:pt idx="1">
                  <c:v>SSPro w/ template</c:v>
                </c:pt>
                <c:pt idx="2">
                  <c:v>DeepCNF-SS</c:v>
                </c:pt>
                <c:pt idx="3">
                  <c:v>DeepNRN</c:v>
                </c:pt>
                <c:pt idx="4">
                  <c:v>Deep3I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64.900000000000006</c:v>
                </c:pt>
                <c:pt idx="1">
                  <c:v>75.900000000000006</c:v>
                </c:pt>
                <c:pt idx="2">
                  <c:v>72.81</c:v>
                </c:pt>
                <c:pt idx="3">
                  <c:v>75.33</c:v>
                </c:pt>
                <c:pt idx="4">
                  <c:v>76.47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6C-9A4E-85EF-4A66876CC8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CASP11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SSPro w/o template</c:v>
                </c:pt>
                <c:pt idx="1">
                  <c:v>SSPro w/ template</c:v>
                </c:pt>
                <c:pt idx="2">
                  <c:v>DeepCNF-SS</c:v>
                </c:pt>
                <c:pt idx="3">
                  <c:v>DeepNRN</c:v>
                </c:pt>
                <c:pt idx="4">
                  <c:v>Deep3I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65.599999999999994</c:v>
                </c:pt>
                <c:pt idx="1">
                  <c:v>66.7</c:v>
                </c:pt>
                <c:pt idx="2">
                  <c:v>71.64</c:v>
                </c:pt>
                <c:pt idx="3">
                  <c:v>72.900000000000006</c:v>
                </c:pt>
                <c:pt idx="4">
                  <c:v>74.510000000000005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6C-9A4E-85EF-4A66876CC8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CASP12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SSPro w/o template</c:v>
                </c:pt>
                <c:pt idx="1">
                  <c:v>SSPro w/ template</c:v>
                </c:pt>
                <c:pt idx="2">
                  <c:v>DeepCNF-SS</c:v>
                </c:pt>
                <c:pt idx="3">
                  <c:v>DeepNRN</c:v>
                </c:pt>
                <c:pt idx="4">
                  <c:v>Deep3I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63.1</c:v>
                </c:pt>
                <c:pt idx="1">
                  <c:v>64.099999999999994</c:v>
                </c:pt>
                <c:pt idx="2">
                  <c:v>69.760000000000005</c:v>
                </c:pt>
                <c:pt idx="3">
                  <c:v>70.8</c:v>
                </c:pt>
                <c:pt idx="4">
                  <c:v>72.099999999999994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6C-9A4E-85EF-4A66876CC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5308672"/>
        <c:axId val="1475311504"/>
      </c:barChart>
      <c:catAx>
        <c:axId val="147530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5311504"/>
        <c:crosses val="autoZero"/>
        <c:auto val="1"/>
        <c:lblAlgn val="ctr"/>
        <c:lblOffset val="100"/>
        <c:noMultiLvlLbl val="0"/>
      </c:catAx>
      <c:valAx>
        <c:axId val="1475311504"/>
        <c:scaling>
          <c:orientation val="minMax"/>
          <c:max val="8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5308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Sheet1!$G$9</c:f>
              <c:strCache>
                <c:ptCount val="1"/>
                <c:pt idx="0">
                  <c:v>casp10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Sheet1!$E$10:$F$15</c:f>
              <c:multiLvlStrCache>
                <c:ptCount val="6"/>
                <c:lvl>
                  <c:pt idx="0">
                    <c:v>psi</c:v>
                  </c:pt>
                  <c:pt idx="1">
                    <c:v>phi</c:v>
                  </c:pt>
                  <c:pt idx="2">
                    <c:v>psi</c:v>
                  </c:pt>
                  <c:pt idx="3">
                    <c:v>phi</c:v>
                  </c:pt>
                  <c:pt idx="4">
                    <c:v>psi</c:v>
                  </c:pt>
                  <c:pt idx="5">
                    <c:v>phi</c:v>
                  </c:pt>
                </c:lvl>
                <c:lvl>
                  <c:pt idx="0">
                    <c:v>SPIDER2</c:v>
                  </c:pt>
                  <c:pt idx="2">
                    <c:v>SPIDER3</c:v>
                  </c:pt>
                  <c:pt idx="4">
                    <c:v>DeepRIN</c:v>
                  </c:pt>
                </c:lvl>
              </c:multiLvlStrCache>
            </c:multiLvlStrRef>
          </c:cat>
          <c:val>
            <c:numRef>
              <c:f>Sheet1!$G$10:$G$15</c:f>
              <c:numCache>
                <c:formatCode>General</c:formatCode>
                <c:ptCount val="6"/>
                <c:pt idx="0">
                  <c:v>49.18</c:v>
                </c:pt>
                <c:pt idx="1">
                  <c:v>25.83</c:v>
                </c:pt>
                <c:pt idx="2">
                  <c:v>31.17</c:v>
                </c:pt>
                <c:pt idx="3">
                  <c:v>20.41</c:v>
                </c:pt>
                <c:pt idx="4">
                  <c:v>25.79</c:v>
                </c:pt>
                <c:pt idx="5">
                  <c:v>17.39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48-C446-8270-EA172B86006B}"/>
            </c:ext>
          </c:extLst>
        </c:ser>
        <c:ser>
          <c:idx val="1"/>
          <c:order val="1"/>
          <c:tx>
            <c:strRef>
              <c:f>Sheet1!$H$9</c:f>
              <c:strCache>
                <c:ptCount val="1"/>
                <c:pt idx="0">
                  <c:v>casp11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Sheet1!$E$10:$F$15</c:f>
              <c:multiLvlStrCache>
                <c:ptCount val="6"/>
                <c:lvl>
                  <c:pt idx="0">
                    <c:v>psi</c:v>
                  </c:pt>
                  <c:pt idx="1">
                    <c:v>phi</c:v>
                  </c:pt>
                  <c:pt idx="2">
                    <c:v>psi</c:v>
                  </c:pt>
                  <c:pt idx="3">
                    <c:v>phi</c:v>
                  </c:pt>
                  <c:pt idx="4">
                    <c:v>psi</c:v>
                  </c:pt>
                  <c:pt idx="5">
                    <c:v>phi</c:v>
                  </c:pt>
                </c:lvl>
                <c:lvl>
                  <c:pt idx="0">
                    <c:v>SPIDER2</c:v>
                  </c:pt>
                  <c:pt idx="2">
                    <c:v>SPIDER3</c:v>
                  </c:pt>
                  <c:pt idx="4">
                    <c:v>DeepRIN</c:v>
                  </c:pt>
                </c:lvl>
              </c:multiLvlStrCache>
            </c:multiLvlStrRef>
          </c:cat>
          <c:val>
            <c:numRef>
              <c:f>Sheet1!$H$10:$H$15</c:f>
              <c:numCache>
                <c:formatCode>General</c:formatCode>
                <c:ptCount val="6"/>
                <c:pt idx="0">
                  <c:v>48.13</c:v>
                </c:pt>
                <c:pt idx="1">
                  <c:v>26.06</c:v>
                </c:pt>
                <c:pt idx="2">
                  <c:v>33.049999999999997</c:v>
                </c:pt>
                <c:pt idx="3">
                  <c:v>21.38</c:v>
                </c:pt>
                <c:pt idx="4">
                  <c:v>27.96</c:v>
                </c:pt>
                <c:pt idx="5">
                  <c:v>18.97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48-C446-8270-EA172B86006B}"/>
            </c:ext>
          </c:extLst>
        </c:ser>
        <c:ser>
          <c:idx val="2"/>
          <c:order val="2"/>
          <c:tx>
            <c:strRef>
              <c:f>Sheet1!$I$9</c:f>
              <c:strCache>
                <c:ptCount val="1"/>
                <c:pt idx="0">
                  <c:v>casp12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Sheet1!$E$10:$F$15</c:f>
              <c:multiLvlStrCache>
                <c:ptCount val="6"/>
                <c:lvl>
                  <c:pt idx="0">
                    <c:v>psi</c:v>
                  </c:pt>
                  <c:pt idx="1">
                    <c:v>phi</c:v>
                  </c:pt>
                  <c:pt idx="2">
                    <c:v>psi</c:v>
                  </c:pt>
                  <c:pt idx="3">
                    <c:v>phi</c:v>
                  </c:pt>
                  <c:pt idx="4">
                    <c:v>psi</c:v>
                  </c:pt>
                  <c:pt idx="5">
                    <c:v>phi</c:v>
                  </c:pt>
                </c:lvl>
                <c:lvl>
                  <c:pt idx="0">
                    <c:v>SPIDER2</c:v>
                  </c:pt>
                  <c:pt idx="2">
                    <c:v>SPIDER3</c:v>
                  </c:pt>
                  <c:pt idx="4">
                    <c:v>DeepRIN</c:v>
                  </c:pt>
                </c:lvl>
              </c:multiLvlStrCache>
            </c:multiLvlStrRef>
          </c:cat>
          <c:val>
            <c:numRef>
              <c:f>Sheet1!$I$10:$I$15</c:f>
              <c:numCache>
                <c:formatCode>General</c:formatCode>
                <c:ptCount val="6"/>
                <c:pt idx="0">
                  <c:v>50.59</c:v>
                </c:pt>
                <c:pt idx="1">
                  <c:v>26.85</c:v>
                </c:pt>
                <c:pt idx="2">
                  <c:v>35.67</c:v>
                </c:pt>
                <c:pt idx="3">
                  <c:v>21.12</c:v>
                </c:pt>
                <c:pt idx="4">
                  <c:v>31.39</c:v>
                </c:pt>
                <c:pt idx="5">
                  <c:v>20.21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48-C446-8270-EA172B860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6563888"/>
        <c:axId val="149231919"/>
      </c:barChart>
      <c:catAx>
        <c:axId val="214656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31919"/>
        <c:crosses val="autoZero"/>
        <c:auto val="1"/>
        <c:lblAlgn val="ctr"/>
        <c:lblOffset val="100"/>
        <c:noMultiLvlLbl val="0"/>
      </c:catAx>
      <c:valAx>
        <c:axId val="149231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563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Sheet1!$Q$10</c:f>
              <c:strCache>
                <c:ptCount val="1"/>
                <c:pt idx="0">
                  <c:v>casp10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Sheet1!$O$11:$P$16</c:f>
              <c:multiLvlStrCache>
                <c:ptCount val="6"/>
                <c:lvl>
                  <c:pt idx="0">
                    <c:v>psi</c:v>
                  </c:pt>
                  <c:pt idx="1">
                    <c:v>phi</c:v>
                  </c:pt>
                  <c:pt idx="2">
                    <c:v>psi</c:v>
                  </c:pt>
                  <c:pt idx="3">
                    <c:v>phi</c:v>
                  </c:pt>
                  <c:pt idx="4">
                    <c:v>psi</c:v>
                  </c:pt>
                  <c:pt idx="5">
                    <c:v>phi</c:v>
                  </c:pt>
                </c:lvl>
                <c:lvl>
                  <c:pt idx="0">
                    <c:v>SPIDER2</c:v>
                  </c:pt>
                  <c:pt idx="2">
                    <c:v>SPIDER3</c:v>
                  </c:pt>
                  <c:pt idx="4">
                    <c:v>DeepRIN</c:v>
                  </c:pt>
                </c:lvl>
              </c:multiLvlStrCache>
            </c:multiLvlStrRef>
          </c:cat>
          <c:val>
            <c:numRef>
              <c:f>Sheet1!$Q$11:$Q$16</c:f>
              <c:numCache>
                <c:formatCode>General</c:formatCode>
                <c:ptCount val="6"/>
                <c:pt idx="0">
                  <c:v>0.69299999999999995</c:v>
                </c:pt>
                <c:pt idx="1">
                  <c:v>0.76600000000000001</c:v>
                </c:pt>
                <c:pt idx="2">
                  <c:v>0.82399999999999995</c:v>
                </c:pt>
                <c:pt idx="3">
                  <c:v>0.83099999999999996</c:v>
                </c:pt>
                <c:pt idx="4">
                  <c:v>0.86099999999999999</c:v>
                </c:pt>
                <c:pt idx="5">
                  <c:v>0.874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C3-BC4E-886C-D3EAE45D1EA3}"/>
            </c:ext>
          </c:extLst>
        </c:ser>
        <c:ser>
          <c:idx val="1"/>
          <c:order val="1"/>
          <c:tx>
            <c:strRef>
              <c:f>Sheet1!$R$10</c:f>
              <c:strCache>
                <c:ptCount val="1"/>
                <c:pt idx="0">
                  <c:v>casp11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Sheet1!$O$11:$P$16</c:f>
              <c:multiLvlStrCache>
                <c:ptCount val="6"/>
                <c:lvl>
                  <c:pt idx="0">
                    <c:v>psi</c:v>
                  </c:pt>
                  <c:pt idx="1">
                    <c:v>phi</c:v>
                  </c:pt>
                  <c:pt idx="2">
                    <c:v>psi</c:v>
                  </c:pt>
                  <c:pt idx="3">
                    <c:v>phi</c:v>
                  </c:pt>
                  <c:pt idx="4">
                    <c:v>psi</c:v>
                  </c:pt>
                  <c:pt idx="5">
                    <c:v>phi</c:v>
                  </c:pt>
                </c:lvl>
                <c:lvl>
                  <c:pt idx="0">
                    <c:v>SPIDER2</c:v>
                  </c:pt>
                  <c:pt idx="2">
                    <c:v>SPIDER3</c:v>
                  </c:pt>
                  <c:pt idx="4">
                    <c:v>DeepRIN</c:v>
                  </c:pt>
                </c:lvl>
              </c:multiLvlStrCache>
            </c:multiLvlStrRef>
          </c:cat>
          <c:val>
            <c:numRef>
              <c:f>Sheet1!$R$11:$R$16</c:f>
              <c:numCache>
                <c:formatCode>General</c:formatCode>
                <c:ptCount val="6"/>
                <c:pt idx="0">
                  <c:v>0.69899999999999995</c:v>
                </c:pt>
                <c:pt idx="1">
                  <c:v>0.75600000000000001</c:v>
                </c:pt>
                <c:pt idx="2">
                  <c:v>0.80500000000000005</c:v>
                </c:pt>
                <c:pt idx="3">
                  <c:v>0.81499999999999995</c:v>
                </c:pt>
                <c:pt idx="4">
                  <c:v>0.84099999999999997</c:v>
                </c:pt>
                <c:pt idx="5">
                  <c:v>0.85299999999999998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C3-BC4E-886C-D3EAE45D1EA3}"/>
            </c:ext>
          </c:extLst>
        </c:ser>
        <c:ser>
          <c:idx val="2"/>
          <c:order val="2"/>
          <c:tx>
            <c:strRef>
              <c:f>Sheet1!$S$10</c:f>
              <c:strCache>
                <c:ptCount val="1"/>
                <c:pt idx="0">
                  <c:v>casp12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Sheet1!$O$11:$P$16</c:f>
              <c:multiLvlStrCache>
                <c:ptCount val="6"/>
                <c:lvl>
                  <c:pt idx="0">
                    <c:v>psi</c:v>
                  </c:pt>
                  <c:pt idx="1">
                    <c:v>phi</c:v>
                  </c:pt>
                  <c:pt idx="2">
                    <c:v>psi</c:v>
                  </c:pt>
                  <c:pt idx="3">
                    <c:v>phi</c:v>
                  </c:pt>
                  <c:pt idx="4">
                    <c:v>psi</c:v>
                  </c:pt>
                  <c:pt idx="5">
                    <c:v>phi</c:v>
                  </c:pt>
                </c:lvl>
                <c:lvl>
                  <c:pt idx="0">
                    <c:v>SPIDER2</c:v>
                  </c:pt>
                  <c:pt idx="2">
                    <c:v>SPIDER3</c:v>
                  </c:pt>
                  <c:pt idx="4">
                    <c:v>DeepRIN</c:v>
                  </c:pt>
                </c:lvl>
              </c:multiLvlStrCache>
            </c:multiLvlStrRef>
          </c:cat>
          <c:val>
            <c:numRef>
              <c:f>Sheet1!$S$11:$S$16</c:f>
              <c:numCache>
                <c:formatCode>General</c:formatCode>
                <c:ptCount val="6"/>
                <c:pt idx="0">
                  <c:v>0.68799999999999994</c:v>
                </c:pt>
                <c:pt idx="1">
                  <c:v>0.75800000000000001</c:v>
                </c:pt>
                <c:pt idx="2">
                  <c:v>0.78300000000000003</c:v>
                </c:pt>
                <c:pt idx="3">
                  <c:v>0.80900000000000005</c:v>
                </c:pt>
                <c:pt idx="4">
                  <c:v>0.81299999999999994</c:v>
                </c:pt>
                <c:pt idx="5">
                  <c:v>0.83799999999999997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C3-BC4E-886C-D3EAE45D1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151199"/>
        <c:axId val="211152895"/>
      </c:barChart>
      <c:catAx>
        <c:axId val="21115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52895"/>
        <c:crosses val="autoZero"/>
        <c:auto val="1"/>
        <c:lblAlgn val="ctr"/>
        <c:lblOffset val="100"/>
        <c:noMultiLvlLbl val="0"/>
      </c:catAx>
      <c:valAx>
        <c:axId val="211152895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51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Sheet1!$Y$9</c:f>
              <c:strCache>
                <c:ptCount val="1"/>
                <c:pt idx="0">
                  <c:v>BetaTPred3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Sheet1!$X$10:$X$18</c:f>
              <c:strCache>
                <c:ptCount val="9"/>
                <c:pt idx="0">
                  <c:v>Type I</c:v>
                </c:pt>
                <c:pt idx="1">
                  <c:v>Type I'</c:v>
                </c:pt>
                <c:pt idx="2">
                  <c:v>Type II</c:v>
                </c:pt>
                <c:pt idx="3">
                  <c:v>Type II'</c:v>
                </c:pt>
                <c:pt idx="4">
                  <c:v>Type IV</c:v>
                </c:pt>
                <c:pt idx="5">
                  <c:v>Type VIa1</c:v>
                </c:pt>
                <c:pt idx="6">
                  <c:v>Type VIa2</c:v>
                </c:pt>
                <c:pt idx="7">
                  <c:v>Type Vib</c:v>
                </c:pt>
                <c:pt idx="8">
                  <c:v>Type VIII</c:v>
                </c:pt>
              </c:strCache>
            </c:strRef>
          </c:cat>
          <c:val>
            <c:numRef>
              <c:f>Sheet1!$Y$10:$Y$18</c:f>
              <c:numCache>
                <c:formatCode>General</c:formatCode>
                <c:ptCount val="9"/>
                <c:pt idx="0">
                  <c:v>0.3</c:v>
                </c:pt>
                <c:pt idx="1">
                  <c:v>0.45</c:v>
                </c:pt>
                <c:pt idx="2">
                  <c:v>0.35</c:v>
                </c:pt>
                <c:pt idx="3">
                  <c:v>0.33</c:v>
                </c:pt>
                <c:pt idx="4">
                  <c:v>0.2</c:v>
                </c:pt>
                <c:pt idx="5">
                  <c:v>0.33</c:v>
                </c:pt>
                <c:pt idx="6">
                  <c:v>0.25</c:v>
                </c:pt>
                <c:pt idx="7">
                  <c:v>0.35</c:v>
                </c:pt>
                <c:pt idx="8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2-944A-B1A8-B84A05F346CD}"/>
            </c:ext>
          </c:extLst>
        </c:ser>
        <c:ser>
          <c:idx val="1"/>
          <c:order val="1"/>
          <c:tx>
            <c:strRef>
              <c:f>Sheet1!$Z$9</c:f>
              <c:strCache>
                <c:ptCount val="1"/>
                <c:pt idx="0">
                  <c:v>DeepDIN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Sheet1!$AA$10:$AA$18</c:f>
                <c:numCache>
                  <c:formatCode>General</c:formatCode>
                  <c:ptCount val="9"/>
                  <c:pt idx="0">
                    <c:v>2.7E-2</c:v>
                  </c:pt>
                  <c:pt idx="1">
                    <c:v>5.7000000000000002E-2</c:v>
                  </c:pt>
                  <c:pt idx="2">
                    <c:v>0.05</c:v>
                  </c:pt>
                  <c:pt idx="3">
                    <c:v>6.0999999999999999E-2</c:v>
                  </c:pt>
                  <c:pt idx="4">
                    <c:v>1.6E-2</c:v>
                  </c:pt>
                  <c:pt idx="5">
                    <c:v>2.3E-2</c:v>
                  </c:pt>
                  <c:pt idx="6">
                    <c:v>0.121</c:v>
                  </c:pt>
                  <c:pt idx="7">
                    <c:v>2.3E-2</c:v>
                  </c:pt>
                  <c:pt idx="8">
                    <c:v>1.4999999999999999E-2</c:v>
                  </c:pt>
                </c:numCache>
              </c:numRef>
            </c:plus>
            <c:minus>
              <c:numRef>
                <c:f>Sheet1!$AA$10:$AA$18</c:f>
                <c:numCache>
                  <c:formatCode>General</c:formatCode>
                  <c:ptCount val="9"/>
                  <c:pt idx="0">
                    <c:v>2.7E-2</c:v>
                  </c:pt>
                  <c:pt idx="1">
                    <c:v>5.7000000000000002E-2</c:v>
                  </c:pt>
                  <c:pt idx="2">
                    <c:v>0.05</c:v>
                  </c:pt>
                  <c:pt idx="3">
                    <c:v>6.0999999999999999E-2</c:v>
                  </c:pt>
                  <c:pt idx="4">
                    <c:v>1.6E-2</c:v>
                  </c:pt>
                  <c:pt idx="5">
                    <c:v>2.3E-2</c:v>
                  </c:pt>
                  <c:pt idx="6">
                    <c:v>0.121</c:v>
                  </c:pt>
                  <c:pt idx="7">
                    <c:v>2.3E-2</c:v>
                  </c:pt>
                  <c:pt idx="8">
                    <c:v>1.4999999999999999E-2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Sheet1!$X$10:$X$18</c:f>
              <c:strCache>
                <c:ptCount val="9"/>
                <c:pt idx="0">
                  <c:v>Type I</c:v>
                </c:pt>
                <c:pt idx="1">
                  <c:v>Type I'</c:v>
                </c:pt>
                <c:pt idx="2">
                  <c:v>Type II</c:v>
                </c:pt>
                <c:pt idx="3">
                  <c:v>Type II'</c:v>
                </c:pt>
                <c:pt idx="4">
                  <c:v>Type IV</c:v>
                </c:pt>
                <c:pt idx="5">
                  <c:v>Type VIa1</c:v>
                </c:pt>
                <c:pt idx="6">
                  <c:v>Type VIa2</c:v>
                </c:pt>
                <c:pt idx="7">
                  <c:v>Type Vib</c:v>
                </c:pt>
                <c:pt idx="8">
                  <c:v>Type VIII</c:v>
                </c:pt>
              </c:strCache>
            </c:strRef>
          </c:cat>
          <c:val>
            <c:numRef>
              <c:f>Sheet1!$Z$10:$Z$18</c:f>
              <c:numCache>
                <c:formatCode>General</c:formatCode>
                <c:ptCount val="9"/>
                <c:pt idx="0">
                  <c:v>0.46200000000000002</c:v>
                </c:pt>
                <c:pt idx="1">
                  <c:v>0.64500000000000002</c:v>
                </c:pt>
                <c:pt idx="2">
                  <c:v>0.56899999999999995</c:v>
                </c:pt>
                <c:pt idx="3">
                  <c:v>0.56399999999999995</c:v>
                </c:pt>
                <c:pt idx="4">
                  <c:v>0.29199999999999998</c:v>
                </c:pt>
                <c:pt idx="5">
                  <c:v>0.39500000000000002</c:v>
                </c:pt>
                <c:pt idx="6">
                  <c:v>0.26200000000000001</c:v>
                </c:pt>
                <c:pt idx="7">
                  <c:v>0.46500000000000002</c:v>
                </c:pt>
                <c:pt idx="8">
                  <c:v>0.23400000000000001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32-944A-B1A8-B84A05F346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4346047"/>
        <c:axId val="544347743"/>
      </c:barChart>
      <c:catAx>
        <c:axId val="544346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347743"/>
        <c:crosses val="autoZero"/>
        <c:auto val="1"/>
        <c:lblAlgn val="ctr"/>
        <c:lblOffset val="100"/>
        <c:noMultiLvlLbl val="0"/>
      </c:catAx>
      <c:valAx>
        <c:axId val="544347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346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009084-776A-3E42-8D81-35FD3451BF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CFBC6-7654-4A4A-8B2B-119A88C4292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E3E073A-081A-4A4F-B9A6-3AB5C47647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E4464-3800-1D4B-AF73-B982A5292AF3}" type="datetimeFigureOut">
              <a:rPr lang="en-US" smtClean="0"/>
              <a:t>4/17/18</a:t>
            </a:fld>
            <a:endParaRPr lang="en-US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72CA295A-72AF-C346-B5DD-136A4E46F8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41236-C34C-DD46-B657-0C2B190AB1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240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6471E-5145-D74A-8F9D-88903244736A}" type="datetimeFigureOut">
              <a:rPr lang="en-US" smtClean="0"/>
              <a:t>4/17/18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42EB6-CB69-134A-ADC4-A88D84051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88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09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91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the angle definition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45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20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4 </a:t>
            </a:r>
            <a:r>
              <a:rPr lang="en-US" dirty="0" err="1"/>
              <a:t>consecutative</a:t>
            </a:r>
            <a:r>
              <a:rPr lang="en-US" dirty="0"/>
              <a:t> </a:t>
            </a:r>
            <a:r>
              <a:rPr lang="en-US" dirty="0" err="1"/>
              <a:t>amnio</a:t>
            </a:r>
            <a:r>
              <a:rPr lang="en-US" dirty="0"/>
              <a:t> acid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90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MCC </a:t>
            </a:r>
            <a:r>
              <a:rPr lang="en-US" dirty="0" err="1"/>
              <a:t>mearning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2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the definition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93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Merge related work to result use this format!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57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4817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8257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order </a:t>
            </a:r>
            <a:r>
              <a:rPr lang="en-US" dirty="0" err="1"/>
              <a:t>ss</a:t>
            </a:r>
            <a:r>
              <a:rPr lang="en-US" dirty="0"/>
              <a:t>-&gt; angle-&gt; beta -&gt; gamma- &gt; 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69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6934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Capcity</a:t>
            </a:r>
            <a:r>
              <a:rPr lang="en-US" dirty="0"/>
              <a:t> o </a:t>
            </a:r>
            <a:r>
              <a:rPr lang="en-US" dirty="0" err="1"/>
              <a:t>fnetwork</a:t>
            </a:r>
            <a:r>
              <a:rPr lang="en-US" dirty="0"/>
              <a:t> and </a:t>
            </a:r>
            <a:r>
              <a:rPr lang="en-US" dirty="0" err="1"/>
              <a:t>genalization</a:t>
            </a:r>
            <a:r>
              <a:rPr lang="en-US" dirty="0"/>
              <a:t> of the network </a:t>
            </a:r>
            <a:r>
              <a:rPr lang="en-US" dirty="0" err="1"/>
              <a:t>pu</a:t>
            </a:r>
            <a:r>
              <a:rPr lang="en-US" dirty="0"/>
              <a:t> the network result into this network</a:t>
            </a:r>
          </a:p>
          <a:p>
            <a:r>
              <a:rPr lang="en-US" dirty="0"/>
              <a:t>List the </a:t>
            </a:r>
            <a:r>
              <a:rPr lang="en-US" dirty="0" err="1"/>
              <a:t>technequie</a:t>
            </a:r>
            <a:endParaRPr lang="en-US" dirty="0"/>
          </a:p>
          <a:p>
            <a:r>
              <a:rPr lang="en-US" dirty="0"/>
              <a:t>expand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85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trained network and talk about the dataset how many training how many 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50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34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5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pictures relationship more slides link different topic together</a:t>
            </a:r>
          </a:p>
          <a:p>
            <a:r>
              <a:rPr lang="en-US" dirty="0"/>
              <a:t>Method page problem, features, techniques,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32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11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MCC </a:t>
            </a:r>
            <a:r>
              <a:rPr lang="en-US" dirty="0" err="1"/>
              <a:t>mearning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80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5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8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result are not comparison in this published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10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design the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2EB6-CB69-134A-ADC4-A88D840514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7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1712"/>
            <a:ext cx="7772400" cy="1470025"/>
          </a:xfrm>
        </p:spPr>
        <p:txBody>
          <a:bodyPr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7487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5003D33D-21EA-0E4A-974B-A5C4F5C4EA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5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3D33D-21EA-0E4A-974B-A5C4F5C4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8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3D33D-21EA-0E4A-974B-A5C4F5C4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aseline="0">
                <a:solidFill>
                  <a:srgbClr val="4C4C4C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  <a:latin typeface="Helvetica"/>
              </a:defRPr>
            </a:lvl1pPr>
            <a:lvl2pPr>
              <a:defRPr>
                <a:solidFill>
                  <a:srgbClr val="4C4C4C"/>
                </a:solidFill>
                <a:latin typeface="Helvetica"/>
              </a:defRPr>
            </a:lvl2pPr>
            <a:lvl3pPr>
              <a:defRPr>
                <a:solidFill>
                  <a:srgbClr val="4C4C4C"/>
                </a:solidFill>
                <a:latin typeface="Helvetica"/>
              </a:defRPr>
            </a:lvl3pPr>
            <a:lvl4pPr>
              <a:defRPr>
                <a:solidFill>
                  <a:srgbClr val="4C4C4C"/>
                </a:solidFill>
                <a:latin typeface="Helvetica"/>
              </a:defRPr>
            </a:lvl4pPr>
            <a:lvl5pPr>
              <a:defRPr>
                <a:solidFill>
                  <a:srgbClr val="4C4C4C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386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3D33D-21EA-0E4A-974B-A5C4F5C4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3D33D-21EA-0E4A-974B-A5C4F5C4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7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3D33D-21EA-0E4A-974B-A5C4F5C4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3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3D33D-21EA-0E4A-974B-A5C4F5C4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3D33D-21EA-0E4A-974B-A5C4F5C4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3D33D-21EA-0E4A-974B-A5C4F5C4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8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3D33D-21EA-0E4A-974B-A5C4F5C4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7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63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4C4C4C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•"/>
        <a:defRPr sz="2400" kern="1200">
          <a:solidFill>
            <a:srgbClr val="666666"/>
          </a:solidFill>
          <a:latin typeface="Helvetic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–"/>
        <a:defRPr sz="2000" kern="1200">
          <a:solidFill>
            <a:srgbClr val="666666"/>
          </a:solidFill>
          <a:latin typeface="Helvetic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•"/>
        <a:defRPr sz="1800" kern="1200">
          <a:solidFill>
            <a:srgbClr val="666666"/>
          </a:solidFill>
          <a:latin typeface="Helvetic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–"/>
        <a:defRPr sz="1600" kern="1200">
          <a:solidFill>
            <a:srgbClr val="666666"/>
          </a:solidFill>
          <a:latin typeface="Helvetic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»"/>
        <a:defRPr sz="1400" kern="1200">
          <a:solidFill>
            <a:srgbClr val="666666"/>
          </a:solidFill>
          <a:latin typeface="Helvetic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slsrv8.cs.missouri.edu/~cf797/MUFoldS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slsrv8.cs.missouri.edu/~cf797/MUFoldAngle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dslsrv8.cs.missouri.edu/~cf797/MUFoldBetaTurn/download.htm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26" Type="http://schemas.openxmlformats.org/officeDocument/2006/relationships/image" Target="../media/image64.png"/><Relationship Id="rId3" Type="http://schemas.openxmlformats.org/officeDocument/2006/relationships/image" Target="../media/image44.png"/><Relationship Id="rId21" Type="http://schemas.openxmlformats.org/officeDocument/2006/relationships/image" Target="../media/image59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40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9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51.png"/><Relationship Id="rId19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1.png"/><Relationship Id="rId18" Type="http://schemas.openxmlformats.org/officeDocument/2006/relationships/image" Target="../media/image74.png"/><Relationship Id="rId3" Type="http://schemas.openxmlformats.org/officeDocument/2006/relationships/image" Target="../media/image62.png"/><Relationship Id="rId21" Type="http://schemas.openxmlformats.org/officeDocument/2006/relationships/image" Target="../media/image77.png"/><Relationship Id="rId7" Type="http://schemas.openxmlformats.org/officeDocument/2006/relationships/image" Target="../media/image70.png"/><Relationship Id="rId12" Type="http://schemas.openxmlformats.org/officeDocument/2006/relationships/image" Target="../media/image60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24" Type="http://schemas.openxmlformats.org/officeDocument/2006/relationships/image" Target="../media/image80.png"/><Relationship Id="rId5" Type="http://schemas.openxmlformats.org/officeDocument/2006/relationships/image" Target="../media/image69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image" Target="../media/image58.png"/><Relationship Id="rId19" Type="http://schemas.openxmlformats.org/officeDocument/2006/relationships/image" Target="../media/image75.png"/><Relationship Id="rId4" Type="http://schemas.openxmlformats.org/officeDocument/2006/relationships/image" Target="../media/image68.png"/><Relationship Id="rId9" Type="http://schemas.openxmlformats.org/officeDocument/2006/relationships/image" Target="../media/image40.png"/><Relationship Id="rId14" Type="http://schemas.openxmlformats.org/officeDocument/2006/relationships/image" Target="../media/image41.png"/><Relationship Id="rId22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_PPT_std_newbg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" y="2297349"/>
            <a:ext cx="88392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 of Deep Neural Network to Protein Structure Prediction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5750" y="3966487"/>
            <a:ext cx="8572500" cy="1752600"/>
          </a:xfrm>
        </p:spPr>
        <p:txBody>
          <a:bodyPr>
            <a:normAutofit/>
          </a:bodyPr>
          <a:lstStyle/>
          <a:p>
            <a:r>
              <a:rPr lang="en-US" dirty="0"/>
              <a:t>Department of Electrical Engineering and Computer Science</a:t>
            </a:r>
          </a:p>
          <a:p>
            <a:r>
              <a:rPr lang="en-US" dirty="0"/>
              <a:t>Advisors: Professor Yi Shang and Professor Dong Xu</a:t>
            </a:r>
          </a:p>
          <a:p>
            <a:r>
              <a:rPr lang="en-US" dirty="0"/>
              <a:t>Speaker: Chao Fang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3D892-D596-974B-B0F2-F74C1499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3D33D-21EA-0E4A-974B-A5C4F5C4EAC4}" type="slidenum">
              <a:rPr lang="en-US" sz="1600" smtClean="0">
                <a:solidFill>
                  <a:schemeClr val="tx1"/>
                </a:solidFill>
              </a:rPr>
              <a:pPr/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4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8452"/>
            <a:ext cx="4940300" cy="769075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solidFill>
                  <a:schemeClr val="tx1"/>
                </a:solidFill>
              </a:rPr>
              <a:t>Protein sequence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i="1" dirty="0">
                <a:solidFill>
                  <a:schemeClr val="tx1"/>
                </a:solidFill>
              </a:rPr>
              <a:t>20 types of amino acids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4700" y="2131854"/>
            <a:ext cx="383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charset="0"/>
              </a:rPr>
              <a:t>GKSSKALNEAAEQGDLAKVKNLVQKNKIDLNAQDETGMTPLMNAAMGGNLDIVKFLLSKKVNLELKNNGGET</a:t>
            </a:r>
            <a:endParaRPr lang="en-US" sz="160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748007"/>
            <a:ext cx="6515100" cy="785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–"/>
              <a:defRPr sz="20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–"/>
              <a:defRPr sz="16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»"/>
              <a:defRPr sz="14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Secondary Structure: </a:t>
            </a:r>
            <a:r>
              <a:rPr lang="en-US" sz="1900" i="1" dirty="0">
                <a:solidFill>
                  <a:schemeClr val="tx1"/>
                </a:solidFill>
              </a:rPr>
              <a:t>8 states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4700" y="4232671"/>
            <a:ext cx="4089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charset="0"/>
              </a:rPr>
              <a:t>CCCCCHHHHHHHTTCHHHHHHHHHTTSCCTTCCCTTSCCHHHHHHTTTCHHHHHHHHHTTCCTTCCCTTSCCHH</a:t>
            </a:r>
            <a:endParaRPr lang="en-US" sz="160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2717800" y="3175000"/>
            <a:ext cx="469900" cy="573007"/>
          </a:xfrm>
          <a:prstGeom prst="down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25450" y="5339385"/>
                <a:ext cx="55245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</a:rPr>
                  <a:t>Helix: (H = ⍺-helix, G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3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</a:rPr>
                  <a:t>-helix, I = ᴨ-helix)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</a:rPr>
                  <a:t>Sheet: (B = β-bridge, E = strand)</a:t>
                </a:r>
                <a:endParaRPr lang="en-US" dirty="0"/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</a:rPr>
                  <a:t>Coil: (T = turn, S = bend, C = coil)</a:t>
                </a:r>
                <a:endParaRPr lang="en-US" dirty="0"/>
              </a:p>
              <a:p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50" y="5339385"/>
                <a:ext cx="5524500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993" t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765800" y="4345976"/>
            <a:ext cx="3047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Protein 1KFV structure 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Figure credit: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PDBsum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389788" y="319999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086" y="377019"/>
            <a:ext cx="3790514" cy="3790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1" y="5267259"/>
            <a:ext cx="1168028" cy="3504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38199" y="565696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Helix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49730" y="565696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Strand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5125DCED-BD56-8849-B1C6-BB4DACFD76F2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19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6E425-0D2F-7944-BE2B-EC5793C3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Related Work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9C0C4160-2C14-4041-96FA-ED8F10B11C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637137"/>
              </p:ext>
            </p:extLst>
          </p:nvPr>
        </p:nvGraphicFramePr>
        <p:xfrm>
          <a:off x="609600" y="1669473"/>
          <a:ext cx="7477760" cy="356292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38880">
                  <a:extLst>
                    <a:ext uri="{9D8B030D-6E8A-4147-A177-3AD203B41FA5}">
                      <a16:colId xmlns:a16="http://schemas.microsoft.com/office/drawing/2014/main" val="3822652278"/>
                    </a:ext>
                  </a:extLst>
                </a:gridCol>
                <a:gridCol w="3738880">
                  <a:extLst>
                    <a:ext uri="{9D8B030D-6E8A-4147-A177-3AD203B41FA5}">
                      <a16:colId xmlns:a16="http://schemas.microsoft.com/office/drawing/2014/main" val="3226465913"/>
                    </a:ext>
                  </a:extLst>
                </a:gridCol>
              </a:tblGrid>
              <a:tr h="3783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Authors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103935"/>
                  </a:ext>
                </a:extLst>
              </a:tr>
              <a:tr h="65308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Rost</a:t>
                      </a:r>
                      <a:r>
                        <a:rPr lang="en-US" dirty="0"/>
                        <a:t> and Sander., 1993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Neural Network(NN)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590872"/>
                  </a:ext>
                </a:extLst>
              </a:tr>
              <a:tr h="37837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Jones, 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184965"/>
                  </a:ext>
                </a:extLst>
              </a:tr>
              <a:tr h="37837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Cheng et al., 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451805"/>
                  </a:ext>
                </a:extLst>
              </a:tr>
              <a:tr h="6395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Zhou and </a:t>
                      </a:r>
                      <a:r>
                        <a:rPr lang="en-US" dirty="0" err="1"/>
                        <a:t>Troyanskaya</a:t>
                      </a:r>
                      <a:r>
                        <a:rPr lang="en-US" dirty="0"/>
                        <a:t>,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Generative stochastic networks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483384"/>
                  </a:ext>
                </a:extLst>
              </a:tr>
              <a:tr h="3783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 and Yu,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CNN+RNN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487315"/>
                  </a:ext>
                </a:extLst>
              </a:tr>
              <a:tr h="3783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Wang et al.,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555863"/>
                  </a:ext>
                </a:extLst>
              </a:tr>
              <a:tr h="37837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Busia</a:t>
                      </a:r>
                      <a:r>
                        <a:rPr lang="en-US" dirty="0"/>
                        <a:t> et al.,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384804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D6DEEBE-978B-E845-8BBF-ED9AAB82B33E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15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0C0BC-5592-1949-847B-89683AC3A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Proposed methods for SS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E6577-EFC0-C84F-959B-B9E4418F3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Deep neighbor-residual network (</a:t>
            </a:r>
            <a:r>
              <a:rPr lang="en-US" dirty="0" err="1">
                <a:solidFill>
                  <a:schemeClr val="tx1"/>
                </a:solidFill>
              </a:rPr>
              <a:t>DeepNRN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  <a:p>
            <a:pPr lvl="1" indent="-342900"/>
            <a:r>
              <a:rPr lang="en-US" dirty="0">
                <a:solidFill>
                  <a:schemeClr val="tx1"/>
                </a:solidFill>
              </a:rPr>
              <a:t>A variant of residual network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Deep inception-inside-inception network (Deep3I)</a:t>
            </a:r>
          </a:p>
          <a:p>
            <a:pPr lvl="1" indent="-342900"/>
            <a:r>
              <a:rPr lang="en-US" dirty="0">
                <a:solidFill>
                  <a:schemeClr val="tx1"/>
                </a:solidFill>
              </a:rPr>
              <a:t>Using hierarchical of inception network</a:t>
            </a:r>
          </a:p>
        </p:txBody>
      </p:sp>
    </p:spTree>
    <p:extLst>
      <p:ext uri="{BB962C8B-B14F-4D97-AF65-F5344CB8AC3E}">
        <p14:creationId xmlns:p14="http://schemas.microsoft.com/office/powerpoint/2010/main" val="2203550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DeepNRN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-&gt; Residual block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(He et al., 2015)</a:t>
            </a:r>
            <a:endParaRPr lang="en-US" dirty="0"/>
          </a:p>
        </p:txBody>
      </p:sp>
      <p:sp>
        <p:nvSpPr>
          <p:cNvPr id="4" name="object 4"/>
          <p:cNvSpPr/>
          <p:nvPr/>
        </p:nvSpPr>
        <p:spPr>
          <a:xfrm>
            <a:off x="304375" y="1909580"/>
            <a:ext cx="3432838" cy="26503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sz="3567" dirty="0"/>
              <a:t>Plain</a:t>
            </a:r>
            <a:endParaRPr sz="3567" dirty="0"/>
          </a:p>
        </p:txBody>
      </p:sp>
      <p:sp>
        <p:nvSpPr>
          <p:cNvPr id="5" name="object 4"/>
          <p:cNvSpPr/>
          <p:nvPr/>
        </p:nvSpPr>
        <p:spPr>
          <a:xfrm>
            <a:off x="4054713" y="1788319"/>
            <a:ext cx="4632087" cy="2892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sz="3567"/>
              <a:t>Residual</a:t>
            </a:r>
            <a:endParaRPr sz="3567"/>
          </a:p>
        </p:txBody>
      </p:sp>
      <p:sp>
        <p:nvSpPr>
          <p:cNvPr id="6" name="TextBox 5"/>
          <p:cNvSpPr txBox="1"/>
          <p:nvPr/>
        </p:nvSpPr>
        <p:spPr>
          <a:xfrm>
            <a:off x="304375" y="5273549"/>
            <a:ext cx="838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Without residual (“shortcut”) blocks, the training loss wouldn’t decrease monotonically as network grows deeper.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CC489-F4C6-814E-AC30-5DD3C67701C7}"/>
              </a:ext>
            </a:extLst>
          </p:cNvPr>
          <p:cNvSpPr/>
          <p:nvPr/>
        </p:nvSpPr>
        <p:spPr>
          <a:xfrm>
            <a:off x="4959926" y="460585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Image Credit: http://cs231n.stanford.edu/slides/2017/cs231n_2017_lecture9.pdf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DA2CA8C-00B5-B244-98D1-98F515BE777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88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ResNet</a:t>
            </a:r>
            <a:r>
              <a:rPr lang="en-US" dirty="0">
                <a:solidFill>
                  <a:schemeClr val="tx1"/>
                </a:solidFill>
              </a:rPr>
              <a:t> (He et al., 2015) in ImageNet 2015</a:t>
            </a:r>
          </a:p>
        </p:txBody>
      </p:sp>
      <p:sp>
        <p:nvSpPr>
          <p:cNvPr id="4" name="object 4"/>
          <p:cNvSpPr/>
          <p:nvPr/>
        </p:nvSpPr>
        <p:spPr>
          <a:xfrm>
            <a:off x="882650" y="1417638"/>
            <a:ext cx="7097568" cy="4423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99E602-D189-9F4D-82B8-039FFFA71EBD}"/>
              </a:ext>
            </a:extLst>
          </p:cNvPr>
          <p:cNvSpPr/>
          <p:nvPr/>
        </p:nvSpPr>
        <p:spPr>
          <a:xfrm>
            <a:off x="6574196" y="5840702"/>
            <a:ext cx="18998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Image Credit: (He et al., 2016)</a:t>
            </a:r>
            <a:endParaRPr lang="en-US" sz="1000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C1F1C8E-66DE-0D4B-8C33-59EC82C5235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20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DF11-80A8-5748-8AA6-783B1145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DeepNRN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-&gt; new neighbor-residual block</a:t>
            </a:r>
          </a:p>
        </p:txBody>
      </p:sp>
      <p:pic>
        <p:nvPicPr>
          <p:cNvPr id="4" name="Picture 2" descr="https://lh5.googleusercontent.com/mmMHMrBCzB4LJ8XADAoViSr-FjiLutf7spfPr9UIK0gb8xrwHvoYeXO9zBETqtE-pH2ok5Xo6lFj22B0U-bG8Vwo38YxO_ePqjE8fVUc_syVugYrmAcAZdIxKF5Tsad_PwJrDpFJFvA">
            <a:extLst>
              <a:ext uri="{FF2B5EF4-FFF2-40B4-BE49-F238E27FC236}">
                <a16:creationId xmlns:a16="http://schemas.microsoft.com/office/drawing/2014/main" id="{F562B9AC-A755-2F44-B4B4-7F8300613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1946564"/>
            <a:ext cx="8775700" cy="241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B38767-F083-8844-B292-75AAA39EDE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4849091"/>
            <a:ext cx="8049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Neighbor-residual block has stacks of neighbor-residual units.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E4D4BB3-2890-3841-8A27-85A613A6C645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19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DeepNRN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-&gt; </a:t>
            </a:r>
            <a:r>
              <a:rPr lang="en-US" dirty="0" err="1">
                <a:solidFill>
                  <a:schemeClr val="tx1"/>
                </a:solidFill>
              </a:rPr>
              <a:t>DeepNRN</a:t>
            </a:r>
            <a:r>
              <a:rPr lang="en-US" dirty="0">
                <a:solidFill>
                  <a:schemeClr val="tx1"/>
                </a:solidFill>
              </a:rPr>
              <a:t> overall architecture</a:t>
            </a:r>
          </a:p>
        </p:txBody>
      </p:sp>
      <p:pic>
        <p:nvPicPr>
          <p:cNvPr id="3074" name="Picture 2" descr="https://lh3.googleusercontent.com/DwRzOkND8wXvnlHdYvIS2N4pFP-Ge_ac5hTiXbGtG1fwC4VEUABMKroACN6zqQIgsoXRFS_1V_7lGy1DrsztdeXlW6vxqmqoUgE7ffbmLETIQjuJnFfkiMCuS4N0Xw-lPWwfKY2Aen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560638"/>
            <a:ext cx="8282884" cy="303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100" y="1360309"/>
            <a:ext cx="273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Inputs:</a:t>
            </a:r>
          </a:p>
          <a:p>
            <a:r>
              <a:rPr lang="en-US" dirty="0"/>
              <a:t>1) Sequence L-by-20</a:t>
            </a:r>
          </a:p>
          <a:p>
            <a:r>
              <a:rPr lang="en-US" dirty="0"/>
              <a:t>2) PSIBLAST L-by-20</a:t>
            </a:r>
          </a:p>
          <a:p>
            <a:r>
              <a:rPr lang="en-US" dirty="0"/>
              <a:t>3) </a:t>
            </a:r>
            <a:r>
              <a:rPr lang="en-US" dirty="0" err="1"/>
              <a:t>HHBlits</a:t>
            </a:r>
            <a:r>
              <a:rPr lang="en-US" dirty="0"/>
              <a:t> L-by-30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4800" y="1425576"/>
            <a:ext cx="234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Outputs:</a:t>
            </a:r>
          </a:p>
          <a:p>
            <a:r>
              <a:rPr lang="en-US" dirty="0"/>
              <a:t>Predicted SS[L-by-8]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013D47D-591C-1D46-9E3D-077B62042785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867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46726-9240-6743-B412-AB0F46E8A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2. Deep3I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-&gt; </a:t>
            </a:r>
            <a:r>
              <a:rPr lang="en-US" sz="3600" dirty="0">
                <a:solidFill>
                  <a:schemeClr val="tx1"/>
                </a:solidFill>
              </a:rPr>
              <a:t>Inception Block (</a:t>
            </a:r>
            <a:r>
              <a:rPr lang="en-US" sz="3600" dirty="0" err="1">
                <a:solidFill>
                  <a:schemeClr val="tx1"/>
                </a:solidFill>
              </a:rPr>
              <a:t>Szegedy</a:t>
            </a:r>
            <a:r>
              <a:rPr lang="en-US" sz="3600" dirty="0">
                <a:solidFill>
                  <a:schemeClr val="tx1"/>
                </a:solidFill>
              </a:rPr>
              <a:t> et al., 2017)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ADF46-4223-7145-A527-E9E764CEF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9" y="2119746"/>
            <a:ext cx="8533342" cy="338807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F477AF7-7829-494D-AF64-10FAA3A2E901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764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D40AE-912F-E648-B706-B99E5A829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1x1 Convolution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8288DD-8D9D-924E-ABB8-42BCFAB1D7E5}"/>
              </a:ext>
            </a:extLst>
          </p:cNvPr>
          <p:cNvSpPr/>
          <p:nvPr/>
        </p:nvSpPr>
        <p:spPr>
          <a:xfrm>
            <a:off x="4338275" y="4359330"/>
            <a:ext cx="43780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 the number of inputs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Decreases computation cost dramatically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342AFF-EDCD-084B-9A5B-2D304DB17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87" y="1314733"/>
            <a:ext cx="4764201" cy="2467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503A91-EBEB-F24D-A107-C2C184D85A50}"/>
              </a:ext>
            </a:extLst>
          </p:cNvPr>
          <p:cNvSpPr txBox="1"/>
          <p:nvPr/>
        </p:nvSpPr>
        <p:spPr>
          <a:xfrm>
            <a:off x="5019588" y="2363854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(Lin et al., 2013 network in network)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B171CC-E42D-3541-9AC5-C52599F7B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73" y="4066542"/>
            <a:ext cx="3595572" cy="2009534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CEBE92A-F8E2-254F-8AD6-274FB187BA7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43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139" y="258438"/>
            <a:ext cx="8007927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168"/>
            <a:r>
              <a:rPr lang="en-US" dirty="0">
                <a:solidFill>
                  <a:schemeClr val="tx1"/>
                </a:solidFill>
              </a:rPr>
              <a:t>Inception-v4 (</a:t>
            </a:r>
            <a:r>
              <a:rPr lang="en-US" dirty="0" err="1">
                <a:solidFill>
                  <a:schemeClr val="tx1"/>
                </a:solidFill>
              </a:rPr>
              <a:t>Szegedy</a:t>
            </a:r>
            <a:r>
              <a:rPr lang="en-US" dirty="0">
                <a:solidFill>
                  <a:schemeClr val="tx1"/>
                </a:solidFill>
              </a:rPr>
              <a:t> et al., 2017)</a:t>
            </a:r>
            <a:endParaRPr b="1" spc="3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4E3B69F4-CEB2-4540-BA23-3C906A44DDC5}"/>
              </a:ext>
            </a:extLst>
          </p:cNvPr>
          <p:cNvSpPr/>
          <p:nvPr/>
        </p:nvSpPr>
        <p:spPr>
          <a:xfrm>
            <a:off x="723542" y="997526"/>
            <a:ext cx="7349120" cy="5056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6AA46C4-1648-E64E-9F87-457D0F4614B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6755"/>
      </p:ext>
    </p:extLst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Introduction and Overview</a:t>
            </a:r>
          </a:p>
          <a:p>
            <a:r>
              <a:rPr lang="en-US" dirty="0">
                <a:solidFill>
                  <a:schemeClr val="tx1"/>
                </a:solidFill>
              </a:rPr>
              <a:t>Proposed Methods: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DeepNRN</a:t>
            </a:r>
            <a:r>
              <a:rPr lang="en-US" dirty="0">
                <a:solidFill>
                  <a:schemeClr val="tx1"/>
                </a:solidFill>
              </a:rPr>
              <a:t> and Deep3I for secondary structure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DeepRIN</a:t>
            </a:r>
            <a:r>
              <a:rPr lang="en-US" dirty="0">
                <a:solidFill>
                  <a:schemeClr val="tx1"/>
                </a:solidFill>
              </a:rPr>
              <a:t> for backbone torsion angle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DeepIDN</a:t>
            </a:r>
            <a:r>
              <a:rPr lang="en-US" dirty="0">
                <a:solidFill>
                  <a:schemeClr val="tx1"/>
                </a:solidFill>
              </a:rPr>
              <a:t> for beta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DeepICN</a:t>
            </a:r>
            <a:r>
              <a:rPr lang="en-US" dirty="0">
                <a:solidFill>
                  <a:schemeClr val="tx1"/>
                </a:solidFill>
              </a:rPr>
              <a:t> for gamma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MUFold</a:t>
            </a:r>
            <a:r>
              <a:rPr lang="en-US" dirty="0">
                <a:solidFill>
                  <a:schemeClr val="tx1"/>
                </a:solidFill>
              </a:rPr>
              <a:t>-SS-Angle server</a:t>
            </a:r>
          </a:p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0B02785-BFC2-FD42-A5BC-5FCB57B631FC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53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A8DC-E782-9F4B-8F5E-43D2F468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2.Deep3I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-&gt; new Deep3I block</a:t>
            </a: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13C8522D-6D94-5743-8C92-1ECD5070E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772" y="3698240"/>
            <a:ext cx="4819028" cy="2397760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6C429F5E-1C01-EC43-BA06-E98A54151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920" y="1640109"/>
            <a:ext cx="3602455" cy="2566131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7ECFF37-C845-9E43-8C21-CC4D9DBADE8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03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B090A-6985-2B42-984C-F6D45336D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2. Deep3I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-&gt; Overall Deep3I architecture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9CA39-1E78-984A-99F5-2F41F5F2DABA}"/>
              </a:ext>
            </a:extLst>
          </p:cNvPr>
          <p:cNvSpPr/>
          <p:nvPr/>
        </p:nvSpPr>
        <p:spPr>
          <a:xfrm>
            <a:off x="1266709" y="5780135"/>
            <a:ext cx="6881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000FF"/>
                </a:solidFill>
                <a:latin typeface="Times New Roman" charset="0"/>
                <a:ea typeface="Times New Roman" charset="0"/>
                <a:hlinkClick r:id="rId2"/>
              </a:rPr>
              <a:t>https://dslsrv8.cs.missouri.edu/~cf797/MUFoldSS/</a:t>
            </a:r>
            <a:r>
              <a:rPr lang="en-US" sz="24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7585C5-949D-FA49-872D-AD65D49A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78" y="1280160"/>
            <a:ext cx="8089022" cy="419608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330B68B-DF71-624D-B315-79349943C44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61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151A-C3B7-F64B-9C87-D0740D2E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Dataset and Performance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241A37-7F24-1746-9CBF-CA25B558B6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49069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Datasets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CASPs (Critical Assessment of protein Structure Prediction) a community-wide worldwide experiment for protein structure prediction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CASP10 used 98/103 proteins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CASP11 used 83/85 proteins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CASP12 used 40/40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Performance measure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𝑐𝑜𝑟𝑟𝑒𝑐𝑡𝑙𝑦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𝑝𝑟𝑒𝑑𝑖𝑐𝑡𝑒𝑑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𝑟𝑒𝑠𝑖𝑑𝑢𝑒𝑠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𝑠𝑡𝑎𝑡𝑒𝑠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𝑟𝑒𝑠𝑖𝑑𝑢𝑒𝑠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𝑐𝑜𝑟𝑟𝑒𝑐𝑡𝑙𝑦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𝑝𝑟𝑒𝑑𝑖𝑐𝑡𝑒𝑑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𝑟𝑒𝑠𝑖𝑑𝑢𝑒𝑠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8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𝑠𝑡𝑎𝑡𝑒𝑠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𝑟𝑒𝑠𝑖𝑑𝑢𝑒𝑠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241A37-7F24-1746-9CBF-CA25B558B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4906963"/>
              </a:xfrm>
              <a:blipFill>
                <a:blip r:embed="rId2"/>
                <a:stretch>
                  <a:fillRect l="-926" t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FB294CA-ABA9-B042-8397-919201C2ACC2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14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4880-523D-C440-A84F-48662744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Compare with state-of-the-art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A44F5-665F-AA40-B242-71D83BD5D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SSPro</a:t>
            </a:r>
            <a:r>
              <a:rPr lang="en-US" dirty="0">
                <a:solidFill>
                  <a:schemeClr val="tx1"/>
                </a:solidFill>
              </a:rPr>
              <a:t> (Cheng et al., 2005) using RNN</a:t>
            </a:r>
          </a:p>
          <a:p>
            <a:r>
              <a:rPr lang="en-US" dirty="0">
                <a:solidFill>
                  <a:schemeClr val="tx1"/>
                </a:solidFill>
              </a:rPr>
              <a:t>PSIPRED (Jones 1999) using two layer NN</a:t>
            </a:r>
          </a:p>
          <a:p>
            <a:r>
              <a:rPr lang="en-US" dirty="0" err="1">
                <a:solidFill>
                  <a:schemeClr val="tx1"/>
                </a:solidFill>
              </a:rPr>
              <a:t>DeepCNF</a:t>
            </a:r>
            <a:r>
              <a:rPr lang="en-US" dirty="0">
                <a:solidFill>
                  <a:schemeClr val="tx1"/>
                </a:solidFill>
              </a:rPr>
              <a:t> (Wang et al., 2016) using deep convolutional neural fields</a:t>
            </a:r>
          </a:p>
          <a:p>
            <a:r>
              <a:rPr lang="en-US" dirty="0">
                <a:solidFill>
                  <a:schemeClr val="tx1"/>
                </a:solidFill>
              </a:rPr>
              <a:t>SPIDER3 (Heffernan et al., 2017) using deep Bi-RNN</a:t>
            </a:r>
          </a:p>
        </p:txBody>
      </p:sp>
    </p:spTree>
    <p:extLst>
      <p:ext uri="{BB962C8B-B14F-4D97-AF65-F5344CB8AC3E}">
        <p14:creationId xmlns:p14="http://schemas.microsoft.com/office/powerpoint/2010/main" val="1704817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Q3 accuracy results of various prediction methods on CASP dataset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5204751"/>
              </p:ext>
            </p:extLst>
          </p:nvPr>
        </p:nvGraphicFramePr>
        <p:xfrm>
          <a:off x="215900" y="1333500"/>
          <a:ext cx="8712200" cy="486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27DBBCF-F4CE-794C-9B45-35F27C1DF2C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97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Q8 accuracy results of various prediction methods on CASP dataset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90661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40E4DEA-90F5-4C49-82EB-79B066FF87F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85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Introduction and Overview</a:t>
            </a:r>
          </a:p>
          <a:p>
            <a:r>
              <a:rPr lang="en-US" dirty="0">
                <a:solidFill>
                  <a:schemeClr val="tx1"/>
                </a:solidFill>
              </a:rPr>
              <a:t>Proposed Methods: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DeepNRN</a:t>
            </a:r>
            <a:r>
              <a:rPr lang="en-US" dirty="0">
                <a:solidFill>
                  <a:schemeClr val="tx1"/>
                </a:solidFill>
              </a:rPr>
              <a:t> and Deep3I for secondary structure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err="1">
                <a:solidFill>
                  <a:schemeClr val="tx1"/>
                </a:solidFill>
              </a:rPr>
              <a:t>DeepRIN</a:t>
            </a:r>
            <a:r>
              <a:rPr lang="en-US" b="1" dirty="0">
                <a:solidFill>
                  <a:schemeClr val="tx1"/>
                </a:solidFill>
              </a:rPr>
              <a:t> for backbone torsion angle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DeepIDN</a:t>
            </a:r>
            <a:r>
              <a:rPr lang="en-US" dirty="0">
                <a:solidFill>
                  <a:schemeClr val="tx1"/>
                </a:solidFill>
              </a:rPr>
              <a:t> for beta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DeepICN</a:t>
            </a:r>
            <a:r>
              <a:rPr lang="en-US" dirty="0">
                <a:solidFill>
                  <a:schemeClr val="tx1"/>
                </a:solidFill>
              </a:rPr>
              <a:t> for gamma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MUFold</a:t>
            </a:r>
            <a:r>
              <a:rPr lang="en-US" dirty="0">
                <a:solidFill>
                  <a:schemeClr val="tx1"/>
                </a:solidFill>
              </a:rPr>
              <a:t>-SS-Angle server</a:t>
            </a:r>
          </a:p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1455AAB-059D-774F-98B4-9692669DB32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54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8452"/>
            <a:ext cx="4940300" cy="769075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solidFill>
                  <a:schemeClr val="tx1"/>
                </a:solidFill>
              </a:rPr>
              <a:t>Protein sequence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i="1" dirty="0">
                <a:solidFill>
                  <a:schemeClr val="tx1"/>
                </a:solidFill>
              </a:rPr>
              <a:t>20 types of amino acids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4700" y="2131854"/>
            <a:ext cx="383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charset="0"/>
              </a:rPr>
              <a:t>GKSSKALNEAAEQGDLAKVKNLVQKNKIDLNAQDETGMTPLMNAAMGGNLDIVKFLLSKKVNLELKNNGGET</a:t>
            </a:r>
            <a:endParaRPr lang="en-US" sz="160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748007"/>
            <a:ext cx="6515100" cy="785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–"/>
              <a:defRPr sz="20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–"/>
              <a:defRPr sz="16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»"/>
              <a:defRPr sz="14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Psi Phi Angle: </a:t>
            </a:r>
            <a:r>
              <a:rPr lang="en-US" sz="1900" i="1" dirty="0">
                <a:solidFill>
                  <a:schemeClr val="tx1"/>
                </a:solidFill>
              </a:rPr>
              <a:t>a real value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74700" y="4232671"/>
                <a:ext cx="4622800" cy="1339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Usually predict </a:t>
                </a:r>
                <a:r>
                  <a:rPr lang="en-US" i="1" dirty="0"/>
                  <a:t>sine</a:t>
                </a:r>
                <a:r>
                  <a:rPr lang="en-US" dirty="0"/>
                  <a:t> and </a:t>
                </a:r>
                <a:r>
                  <a:rPr lang="en-US" i="1" dirty="0"/>
                  <a:t>cosine</a:t>
                </a:r>
                <a:r>
                  <a:rPr lang="en-US" dirty="0"/>
                  <a:t> Psi and Phi</a:t>
                </a:r>
              </a:p>
              <a:p>
                <a:r>
                  <a:rPr lang="en-US" dirty="0"/>
                  <a:t>Then convert back to angle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arctan</m:t>
                    </m:r>
                    <m:r>
                      <a:rPr lang="en-US" b="0" i="1" smtClean="0">
                        <a:latin typeface="Cambria Math" charset="0"/>
                      </a:rPr>
                      <m:t>⁡(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func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00" y="4232671"/>
                <a:ext cx="4622800" cy="1339534"/>
              </a:xfrm>
              <a:prstGeom prst="rect">
                <a:avLst/>
              </a:prstGeom>
              <a:blipFill rotWithShape="0">
                <a:blip r:embed="rId3"/>
                <a:stretch>
                  <a:fillRect l="-1055" t="-2273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/>
          <p:cNvSpPr/>
          <p:nvPr/>
        </p:nvSpPr>
        <p:spPr>
          <a:xfrm>
            <a:off x="2717800" y="3175000"/>
            <a:ext cx="469900" cy="573007"/>
          </a:xfrm>
          <a:prstGeom prst="down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89788" y="319999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53" y="1074803"/>
            <a:ext cx="2636193" cy="3861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D96B04-FA8B-6246-A56C-574A23DE30F6}"/>
              </a:ext>
            </a:extLst>
          </p:cNvPr>
          <p:cNvSpPr txBox="1"/>
          <p:nvPr/>
        </p:nvSpPr>
        <p:spPr>
          <a:xfrm>
            <a:off x="3389788" y="5307155"/>
            <a:ext cx="539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Psi angle is between Plane O-C-C𝛼 and N-C-C𝛼</a:t>
            </a:r>
          </a:p>
          <a:p>
            <a:r>
              <a:rPr lang="en-US" dirty="0"/>
              <a:t>Phi angle is between Plane C-C𝛼-N and N-C𝛼-C𝛽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B9DF074-DB39-2745-9B8E-DC93C1BA1A42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787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63FE6-8234-EC43-BE8B-BEEEC9C7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Related Work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FBD24D1D-BA57-B34D-BE36-E81594327E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767096"/>
              </p:ext>
            </p:extLst>
          </p:nvPr>
        </p:nvGraphicFramePr>
        <p:xfrm>
          <a:off x="609600" y="1669473"/>
          <a:ext cx="7863840" cy="38169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31920">
                  <a:extLst>
                    <a:ext uri="{9D8B030D-6E8A-4147-A177-3AD203B41FA5}">
                      <a16:colId xmlns:a16="http://schemas.microsoft.com/office/drawing/2014/main" val="3822652278"/>
                    </a:ext>
                  </a:extLst>
                </a:gridCol>
                <a:gridCol w="3931920">
                  <a:extLst>
                    <a:ext uri="{9D8B030D-6E8A-4147-A177-3AD203B41FA5}">
                      <a16:colId xmlns:a16="http://schemas.microsoft.com/office/drawing/2014/main" val="3226465913"/>
                    </a:ext>
                  </a:extLst>
                </a:gridCol>
              </a:tblGrid>
              <a:tr h="3910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Authors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103935"/>
                  </a:ext>
                </a:extLst>
              </a:tr>
              <a:tr h="6609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Wu and Zhang 2008 </a:t>
                      </a:r>
                      <a:r>
                        <a:rPr lang="en-US" dirty="0" err="1"/>
                        <a:t>Anglor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SVM, NN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483384"/>
                  </a:ext>
                </a:extLst>
              </a:tr>
              <a:tr h="660967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Kountouris</a:t>
                      </a:r>
                      <a:r>
                        <a:rPr lang="en-US" dirty="0"/>
                        <a:t> and </a:t>
                      </a:r>
                      <a:r>
                        <a:rPr lang="en-US" dirty="0" err="1"/>
                        <a:t>Hirst</a:t>
                      </a:r>
                      <a:r>
                        <a:rPr lang="en-US" dirty="0"/>
                        <a:t>, 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5439135"/>
                  </a:ext>
                </a:extLst>
              </a:tr>
              <a:tr h="3910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Song </a:t>
                      </a:r>
                      <a:r>
                        <a:rPr lang="en-US" i="1" dirty="0"/>
                        <a:t>et al.,</a:t>
                      </a:r>
                      <a:r>
                        <a:rPr lang="en-US" i="0" dirty="0"/>
                        <a:t> 2012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7683780"/>
                  </a:ext>
                </a:extLst>
              </a:tr>
              <a:tr h="3910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Li et al., 2017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RBM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8487315"/>
                  </a:ext>
                </a:extLst>
              </a:tr>
              <a:tr h="6609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Yang et al., 2016 SPIDER2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DNN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9555863"/>
                  </a:ext>
                </a:extLst>
              </a:tr>
              <a:tr h="6609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Heffernan et al., 2017 SPIDER3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LSTM </a:t>
                      </a:r>
                      <a:r>
                        <a:rPr lang="en-US" dirty="0" err="1"/>
                        <a:t>biRNN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0384804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F719D12-58A8-AD4A-880F-D2C20B5F3E82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46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B6FE-B0F1-884B-9C1F-8D96BE75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Propose method for torsion angle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99693-7E49-8E40-9F40-DB0809E84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Deep residual inception network (</a:t>
            </a:r>
            <a:r>
              <a:rPr lang="en-US" dirty="0" err="1">
                <a:solidFill>
                  <a:schemeClr val="tx1"/>
                </a:solidFill>
              </a:rPr>
              <a:t>DeepRIN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inception and residual network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</a:t>
            </a:r>
            <a:r>
              <a:rPr lang="en-US" dirty="0" err="1">
                <a:solidFill>
                  <a:schemeClr val="tx1"/>
                </a:solidFill>
              </a:rPr>
              <a:t>physico</a:t>
            </a:r>
            <a:r>
              <a:rPr lang="en-US" dirty="0">
                <a:solidFill>
                  <a:schemeClr val="tx1"/>
                </a:solidFill>
              </a:rPr>
              <a:t>-chemical feature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PSI-Blast and </a:t>
            </a:r>
            <a:r>
              <a:rPr lang="en-US" dirty="0" err="1">
                <a:solidFill>
                  <a:schemeClr val="tx1"/>
                </a:solidFill>
              </a:rPr>
              <a:t>HHBlits</a:t>
            </a:r>
            <a:r>
              <a:rPr lang="en-US" dirty="0">
                <a:solidFill>
                  <a:schemeClr val="tx1"/>
                </a:solidFill>
              </a:rPr>
              <a:t> Profile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Predicted SS8 </a:t>
            </a:r>
          </a:p>
        </p:txBody>
      </p:sp>
    </p:spTree>
    <p:extLst>
      <p:ext uri="{BB962C8B-B14F-4D97-AF65-F5344CB8AC3E}">
        <p14:creationId xmlns:p14="http://schemas.microsoft.com/office/powerpoint/2010/main" val="1113442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ED99-6C59-2B49-AD07-D2EA69B1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Introduction and overview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6F479-939A-C547-B2E5-31BFB8BB3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938020"/>
            <a:ext cx="8255000" cy="32258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A5F639F-5CD1-2641-8E2D-C0B55F7BEF2D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F64AFA-61A1-424D-8001-12767C90787B}"/>
              </a:ext>
            </a:extLst>
          </p:cNvPr>
          <p:cNvSpPr/>
          <p:nvPr/>
        </p:nvSpPr>
        <p:spPr>
          <a:xfrm>
            <a:off x="2693578" y="5575419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four distinct levels of protein structure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DE43B-65DB-3548-957A-14A4852BF98D}"/>
              </a:ext>
            </a:extLst>
          </p:cNvPr>
          <p:cNvSpPr txBox="1"/>
          <p:nvPr/>
        </p:nvSpPr>
        <p:spPr>
          <a:xfrm>
            <a:off x="-2812473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95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New </a:t>
            </a:r>
            <a:r>
              <a:rPr lang="en-US" dirty="0" err="1">
                <a:solidFill>
                  <a:schemeClr val="tx1"/>
                </a:solidFill>
              </a:rPr>
              <a:t>DeepRIN</a:t>
            </a:r>
            <a:r>
              <a:rPr lang="en-US" dirty="0">
                <a:solidFill>
                  <a:schemeClr val="tx1"/>
                </a:solidFill>
              </a:rPr>
              <a:t> Block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" y="2104485"/>
            <a:ext cx="7693152" cy="351739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3A9B39-8BBD-004B-9EE9-1161F1B82298}"/>
              </a:ext>
            </a:extLst>
          </p:cNvPr>
          <p:cNvSpPr/>
          <p:nvPr/>
        </p:nvSpPr>
        <p:spPr>
          <a:xfrm>
            <a:off x="838200" y="5847059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800" dirty="0">
                <a:latin typeface="Palatino" charset="0"/>
                <a:ea typeface="Times New Roman" charset="0"/>
                <a:cs typeface="Times New Roman" charset="0"/>
                <a:hlinkClick r:id="rId3"/>
              </a:rPr>
              <a:t>http://dslsrv8.cs.missouri.edu/~cf797/MUFoldAngle/</a:t>
            </a:r>
            <a:r>
              <a:rPr lang="en-US" sz="2400" kern="800" dirty="0">
                <a:latin typeface="Palatino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/>
              <a:t>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B12B471-DA0D-B74E-8D84-633B30372A0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997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DeepRIN</a:t>
            </a:r>
            <a:r>
              <a:rPr lang="en-US" dirty="0">
                <a:solidFill>
                  <a:schemeClr val="tx1"/>
                </a:solidFill>
              </a:rPr>
              <a:t> architecture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3893"/>
            <a:ext cx="8229600" cy="4418577"/>
          </a:xfr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F4CAB13-2DF6-C94C-BB6C-9AED7B78FBFB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246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151A-C3B7-F64B-9C87-D0740D2E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Dataset and Performance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241A37-7F24-1746-9CBF-CA25B558B6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Datasets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CASPs (Critical Assessment of protein Structure Prediction) a community-wide worldwide experiment for protein structure prediction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Performance measure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𝑀𝐴𝐸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𝑚𝑒𝑎𝑛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𝑎𝑏𝑜𝑠𝑜𝑙𝑢𝑡𝑒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𝑒𝑟𝑟𝑜𝑟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𝑝𝑟𝑒𝑑𝑖𝑐𝑡𝑒𝑑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𝑎𝑛𝑔𝑙𝑒𝑠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𝑎𝑛𝑔𝑙𝑒𝑠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PCC: Pearson Correlation Coefficient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241A37-7F24-1746-9CBF-CA25B558B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0" t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91289A5-CD5E-D242-8737-3A1C62AD38E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29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CB343-673E-2449-806F-B240960D6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MAE among three tools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8D53BE-27C2-0740-B28C-02FF178061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39108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348D295-B62A-CC41-8A6C-B07992F67BF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620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CC59C-4B96-1741-80CF-2F6535DC3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PCC among three tools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908E9C7-886F-F44D-B358-D670861385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3824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F33A977-6270-7347-8614-34E769A00C0C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94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MAE and PCC of Psi-Phi angle prediction between SPIDER2, SPIDER3 and </a:t>
            </a:r>
            <a:r>
              <a:rPr lang="en-US" dirty="0" err="1"/>
              <a:t>DeepRIN</a:t>
            </a:r>
            <a:r>
              <a:rPr lang="en-US" dirty="0"/>
              <a:t> on recent PDB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1028700" y="2654300"/>
          <a:ext cx="658368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Easy(226)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Hard(94)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SPIDER2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28.13(0.849)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33.42(0.808)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18.46(0.850)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20.24(0.830)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SPIDER3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24.93(0.867)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29.53(0.827)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17.49(0.861)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19.35(0.838)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DeepRIN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22.67(0.882)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28.94(0.834)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15.98(0.881)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18.67(0.850)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802E8A1-1DD1-384C-997B-2FD50169814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089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Introduction and Overview</a:t>
            </a:r>
          </a:p>
          <a:p>
            <a:r>
              <a:rPr lang="en-US" dirty="0">
                <a:solidFill>
                  <a:schemeClr val="tx1"/>
                </a:solidFill>
              </a:rPr>
              <a:t>Proposed Methods: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DeepNRN</a:t>
            </a:r>
            <a:r>
              <a:rPr lang="en-US" dirty="0">
                <a:solidFill>
                  <a:schemeClr val="tx1"/>
                </a:solidFill>
              </a:rPr>
              <a:t> and Deep3I for secondary structure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DeepRIN</a:t>
            </a:r>
            <a:r>
              <a:rPr lang="en-US" dirty="0">
                <a:solidFill>
                  <a:schemeClr val="tx1"/>
                </a:solidFill>
              </a:rPr>
              <a:t> for backbone torsion angle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err="1">
                <a:solidFill>
                  <a:schemeClr val="tx1"/>
                </a:solidFill>
              </a:rPr>
              <a:t>DeepIDN</a:t>
            </a:r>
            <a:r>
              <a:rPr lang="en-US" b="1" dirty="0">
                <a:solidFill>
                  <a:schemeClr val="tx1"/>
                </a:solidFill>
              </a:rPr>
              <a:t> for beta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DeepICN</a:t>
            </a:r>
            <a:r>
              <a:rPr lang="en-US" dirty="0">
                <a:solidFill>
                  <a:schemeClr val="tx1"/>
                </a:solidFill>
              </a:rPr>
              <a:t> for gamma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MUFold</a:t>
            </a:r>
            <a:r>
              <a:rPr lang="en-US" dirty="0">
                <a:solidFill>
                  <a:schemeClr val="tx1"/>
                </a:solidFill>
              </a:rPr>
              <a:t>-SS-Angle server</a:t>
            </a:r>
          </a:p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5E4E9FF-94E3-994D-BAD9-D235FC66DF75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04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186" y="1042238"/>
            <a:ext cx="4211164" cy="12780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Protein sequence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i="1" dirty="0">
                <a:solidFill>
                  <a:schemeClr val="tx1"/>
                </a:solidFill>
              </a:rPr>
              <a:t>20 types of amino acids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5950" y="1994698"/>
            <a:ext cx="3835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charset="0"/>
              </a:rPr>
              <a:t>GKSSKALNEAAEQGDLAKVKNLVQKN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0187" y="3623700"/>
            <a:ext cx="6515100" cy="785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–"/>
              <a:defRPr sz="20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–"/>
              <a:defRPr sz="16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»"/>
              <a:defRPr sz="14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Turn or </a:t>
            </a:r>
            <a:r>
              <a:rPr lang="en-US" dirty="0" err="1">
                <a:solidFill>
                  <a:schemeClr val="tx1"/>
                </a:solidFill>
              </a:rPr>
              <a:t>nonturn</a:t>
            </a:r>
            <a:r>
              <a:rPr lang="en-US" dirty="0">
                <a:solidFill>
                  <a:schemeClr val="tx1"/>
                </a:solidFill>
              </a:rPr>
              <a:t>:</a:t>
            </a:r>
            <a:endParaRPr lang="en-US" sz="1900" i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4700" y="4232671"/>
            <a:ext cx="462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1955244" y="2789932"/>
            <a:ext cx="469900" cy="573007"/>
          </a:xfrm>
          <a:prstGeom prst="down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30186" y="281386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B9681F-F032-EF4E-BF06-4B49F0C1D58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51" y="291997"/>
            <a:ext cx="4452463" cy="26799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2EBFD4-BAB2-4C45-B419-EDA571016F1F}"/>
              </a:ext>
            </a:extLst>
          </p:cNvPr>
          <p:cNvSpPr/>
          <p:nvPr/>
        </p:nvSpPr>
        <p:spPr>
          <a:xfrm>
            <a:off x="615950" y="40901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charset="0"/>
              </a:rPr>
              <a:t>nnnnnn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tttt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nnnnnnnnnnn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tttt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nnnnnnn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F90BEE-6682-774E-BEB2-562F990079E1}"/>
              </a:ext>
            </a:extLst>
          </p:cNvPr>
          <p:cNvSpPr/>
          <p:nvPr/>
        </p:nvSpPr>
        <p:spPr>
          <a:xfrm>
            <a:off x="332540" y="481025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A </a:t>
            </a:r>
            <a:r>
              <a:rPr lang="el-GR" dirty="0">
                <a:solidFill>
                  <a:srgbClr val="222222"/>
                </a:solidFill>
                <a:latin typeface="Roboto"/>
              </a:rPr>
              <a:t>β 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turn,</a:t>
            </a:r>
            <a:r>
              <a:rPr lang="en-US" b="1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consisting </a:t>
            </a:r>
            <a:r>
              <a:rPr lang="en-US" b="1" dirty="0">
                <a:solidFill>
                  <a:srgbClr val="222222"/>
                </a:solidFill>
                <a:latin typeface="Roboto"/>
              </a:rPr>
              <a:t>four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 consecutive amino acids</a:t>
            </a:r>
            <a:r>
              <a:rPr lang="en-US" b="1" dirty="0">
                <a:solidFill>
                  <a:srgbClr val="222222"/>
                </a:solidFill>
                <a:latin typeface="Roboto"/>
              </a:rPr>
              <a:t>, 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is a type of non-regular secondary structure in proteins that causes a change in direction of the polypeptide chain. </a:t>
            </a:r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011A15A-FF1A-8B45-96EE-2B548DB5276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37</a:t>
            </a:fld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1AE3E17-DEE9-8B45-B926-0110B78A4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402805"/>
              </p:ext>
            </p:extLst>
          </p:nvPr>
        </p:nvGraphicFramePr>
        <p:xfrm>
          <a:off x="4918387" y="3183195"/>
          <a:ext cx="3983665" cy="30872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96733">
                  <a:extLst>
                    <a:ext uri="{9D8B030D-6E8A-4147-A177-3AD203B41FA5}">
                      <a16:colId xmlns:a16="http://schemas.microsoft.com/office/drawing/2014/main" val="1792064346"/>
                    </a:ext>
                  </a:extLst>
                </a:gridCol>
                <a:gridCol w="796733">
                  <a:extLst>
                    <a:ext uri="{9D8B030D-6E8A-4147-A177-3AD203B41FA5}">
                      <a16:colId xmlns:a16="http://schemas.microsoft.com/office/drawing/2014/main" val="2920553442"/>
                    </a:ext>
                  </a:extLst>
                </a:gridCol>
                <a:gridCol w="796733">
                  <a:extLst>
                    <a:ext uri="{9D8B030D-6E8A-4147-A177-3AD203B41FA5}">
                      <a16:colId xmlns:a16="http://schemas.microsoft.com/office/drawing/2014/main" val="926467892"/>
                    </a:ext>
                  </a:extLst>
                </a:gridCol>
                <a:gridCol w="796733">
                  <a:extLst>
                    <a:ext uri="{9D8B030D-6E8A-4147-A177-3AD203B41FA5}">
                      <a16:colId xmlns:a16="http://schemas.microsoft.com/office/drawing/2014/main" val="2227217845"/>
                    </a:ext>
                  </a:extLst>
                </a:gridCol>
                <a:gridCol w="796733">
                  <a:extLst>
                    <a:ext uri="{9D8B030D-6E8A-4147-A177-3AD203B41FA5}">
                      <a16:colId xmlns:a16="http://schemas.microsoft.com/office/drawing/2014/main" val="4034261729"/>
                    </a:ext>
                  </a:extLst>
                </a:gridCol>
              </a:tblGrid>
              <a:tr h="305647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600" dirty="0">
                          <a:effectLst/>
                        </a:rPr>
                        <a:t> Type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600">
                          <a:effectLst/>
                        </a:rPr>
                        <a:t>Phi</a:t>
                      </a:r>
                      <a:r>
                        <a:rPr lang="en-US" sz="1600" baseline="-250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600">
                          <a:effectLst/>
                        </a:rPr>
                        <a:t>Psi</a:t>
                      </a:r>
                      <a:r>
                        <a:rPr lang="en-US" sz="1600" baseline="-250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600">
                          <a:effectLst/>
                        </a:rPr>
                        <a:t>Phi</a:t>
                      </a:r>
                      <a:r>
                        <a:rPr lang="en-US" sz="1600" baseline="-250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600" dirty="0">
                          <a:effectLst/>
                        </a:rPr>
                        <a:t>Psi</a:t>
                      </a:r>
                      <a:r>
                        <a:rPr lang="en-US" sz="1600" baseline="-250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0384270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-60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-30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-90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7196532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0141538"/>
                  </a:ext>
                </a:extLst>
              </a:tr>
              <a:tr h="460915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-60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3412483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II’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-80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5243551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IV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-61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-53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2777416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VIII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-60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-30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-120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1610121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VIb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-135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-75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3583181"/>
                  </a:ext>
                </a:extLst>
              </a:tr>
              <a:tr h="451391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VIa1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-60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-90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8532966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70"/>
                        </a:spcAft>
                      </a:pPr>
                      <a:r>
                        <a:rPr lang="en-US" sz="1600">
                          <a:effectLst/>
                        </a:rPr>
                        <a:t>VIa2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70"/>
                        </a:spcAft>
                      </a:pPr>
                      <a:r>
                        <a:rPr lang="en-US" sz="1600" dirty="0">
                          <a:effectLst/>
                        </a:rPr>
                        <a:t>-120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70"/>
                        </a:spcAft>
                      </a:pPr>
                      <a:r>
                        <a:rPr lang="en-US" sz="1600">
                          <a:effectLst/>
                        </a:rPr>
                        <a:t>120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70"/>
                        </a:spcAft>
                      </a:pPr>
                      <a:r>
                        <a:rPr lang="en-US" sz="1600">
                          <a:effectLst/>
                        </a:rPr>
                        <a:t>-60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7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23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639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FEDC-23AC-7D4F-808E-0E9BF646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C235166-DEC5-9948-AA98-2F212A317C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214859"/>
              </p:ext>
            </p:extLst>
          </p:nvPr>
        </p:nvGraphicFramePr>
        <p:xfrm>
          <a:off x="761047" y="1417638"/>
          <a:ext cx="7621906" cy="42402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0953">
                  <a:extLst>
                    <a:ext uri="{9D8B030D-6E8A-4147-A177-3AD203B41FA5}">
                      <a16:colId xmlns:a16="http://schemas.microsoft.com/office/drawing/2014/main" val="3822652278"/>
                    </a:ext>
                  </a:extLst>
                </a:gridCol>
                <a:gridCol w="3810953">
                  <a:extLst>
                    <a:ext uri="{9D8B030D-6E8A-4147-A177-3AD203B41FA5}">
                      <a16:colId xmlns:a16="http://schemas.microsoft.com/office/drawing/2014/main" val="3226465913"/>
                    </a:ext>
                  </a:extLst>
                </a:gridCol>
              </a:tblGrid>
              <a:tr h="4503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Authors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103935"/>
                  </a:ext>
                </a:extLst>
              </a:tr>
              <a:tr h="7772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McGregor et al., 1989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Neural networks (NN)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590872"/>
                  </a:ext>
                </a:extLst>
              </a:tr>
              <a:tr h="4503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Kim 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 Nearest Neighbor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555863"/>
                  </a:ext>
                </a:extLst>
              </a:tr>
              <a:tr h="4503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Kaur and </a:t>
                      </a:r>
                      <a:r>
                        <a:rPr lang="en-US" dirty="0" err="1"/>
                        <a:t>Raghava</a:t>
                      </a:r>
                      <a:r>
                        <a:rPr lang="en-US" dirty="0"/>
                        <a:t>, 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Two layer 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46542"/>
                  </a:ext>
                </a:extLst>
              </a:tr>
              <a:tr h="45030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Kirschner</a:t>
                      </a:r>
                      <a:r>
                        <a:rPr lang="en-US" dirty="0"/>
                        <a:t> and </a:t>
                      </a:r>
                      <a:r>
                        <a:rPr lang="en-US" dirty="0" err="1"/>
                        <a:t>Frishman</a:t>
                      </a:r>
                      <a:r>
                        <a:rPr lang="en-US" dirty="0"/>
                        <a:t>, 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Bi-RNN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286284"/>
                  </a:ext>
                </a:extLst>
              </a:tr>
              <a:tr h="4503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Hu and Li 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989426"/>
                  </a:ext>
                </a:extLst>
              </a:tr>
              <a:tr h="76117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Petersen et al.,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Using four models to predict four 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27177"/>
                  </a:ext>
                </a:extLst>
              </a:tr>
              <a:tr h="4503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Singh et al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Random forest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549173"/>
                  </a:ext>
                </a:extLst>
              </a:tr>
            </a:tbl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C030C29-DCD7-334F-863D-ED818F91AD5F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244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17FBB-3C9A-C048-9D44-2F70C76A2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Propose method for Beta-turn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E683-8ADF-3B41-9395-9C9981E76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Deep Dense Inception network (</a:t>
            </a:r>
            <a:r>
              <a:rPr lang="en-US" dirty="0" err="1">
                <a:solidFill>
                  <a:schemeClr val="tx1"/>
                </a:solidFill>
              </a:rPr>
              <a:t>DeepDIN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</a:t>
            </a:r>
            <a:r>
              <a:rPr lang="en-US" dirty="0" err="1">
                <a:solidFill>
                  <a:schemeClr val="tx1"/>
                </a:solidFill>
              </a:rPr>
              <a:t>DenseNet</a:t>
            </a:r>
            <a:r>
              <a:rPr lang="en-US" dirty="0">
                <a:solidFill>
                  <a:schemeClr val="tx1"/>
                </a:solidFill>
              </a:rPr>
              <a:t> and inception networks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Add a new feature: predicted Shape String from Frag1D (Zhou et al., 2010)</a:t>
            </a:r>
          </a:p>
        </p:txBody>
      </p:sp>
    </p:spTree>
    <p:extLst>
      <p:ext uri="{BB962C8B-B14F-4D97-AF65-F5344CB8AC3E}">
        <p14:creationId xmlns:p14="http://schemas.microsoft.com/office/powerpoint/2010/main" val="136868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A10EB-959D-7147-9D56-2C35AF8F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99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Our research work mainly focus on: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09159-F67B-1444-BA50-A031853C3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896" y="1796647"/>
            <a:ext cx="1741170" cy="3322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EFA0C-9C24-1A48-A098-3A1A6C78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41572"/>
            <a:ext cx="3000394" cy="3290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9F129-2427-AE4E-BEEE-1648C6A22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923" y="1702863"/>
            <a:ext cx="2152650" cy="2040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AD1BBA-9421-104A-9CE1-671AEEEDB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976" y="3935696"/>
            <a:ext cx="2749824" cy="1330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C77EF5-A02A-6041-AFF2-313E0D218167}"/>
              </a:ext>
            </a:extLst>
          </p:cNvPr>
          <p:cNvSpPr txBox="1"/>
          <p:nvPr/>
        </p:nvSpPr>
        <p:spPr>
          <a:xfrm>
            <a:off x="6370320" y="550672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Gamma-turn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12544-CB6C-5747-BBA7-79CD166FF53F}"/>
              </a:ext>
            </a:extLst>
          </p:cNvPr>
          <p:cNvSpPr txBox="1"/>
          <p:nvPr/>
        </p:nvSpPr>
        <p:spPr>
          <a:xfrm>
            <a:off x="3832054" y="5528826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Psi-Phi angle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2D4C79D-9268-FA44-8177-B34707A8B36C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537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FEC08-CBAB-2142-967A-4AB41F19C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DeepDIN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-&gt; </a:t>
            </a:r>
            <a:r>
              <a:rPr lang="en-US" dirty="0" err="1">
                <a:solidFill>
                  <a:schemeClr val="tx1"/>
                </a:solidFill>
              </a:rPr>
              <a:t>DenseNet</a:t>
            </a:r>
            <a:r>
              <a:rPr lang="en-US" dirty="0">
                <a:solidFill>
                  <a:schemeClr val="tx1"/>
                </a:solidFill>
              </a:rPr>
              <a:t> (Huang et al., 2016)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A26883-CE0F-AC4D-BBE1-CECDD4312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188" y="1290710"/>
            <a:ext cx="5924001" cy="3818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A2615E-137E-934A-9711-6D97C135D13D}"/>
              </a:ext>
            </a:extLst>
          </p:cNvPr>
          <p:cNvSpPr/>
          <p:nvPr/>
        </p:nvSpPr>
        <p:spPr>
          <a:xfrm>
            <a:off x="630957" y="4981909"/>
            <a:ext cx="8055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q_serif" charset="0"/>
              </a:rPr>
              <a:t>DenseNets</a:t>
            </a:r>
            <a:r>
              <a:rPr lang="en-US" sz="2800" b="1" dirty="0">
                <a:latin typeface="q_serif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q_serif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q_serif" charset="0"/>
              </a:rPr>
              <a:t>to get around the vanishing gradient problem via its inter-layer connection architecture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E4A461-F963-1A47-A950-CB2D8F5D00E4}"/>
              </a:ext>
            </a:extLst>
          </p:cNvPr>
          <p:cNvSpPr txBox="1"/>
          <p:nvPr/>
        </p:nvSpPr>
        <p:spPr>
          <a:xfrm>
            <a:off x="6750624" y="4608380"/>
            <a:ext cx="20906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Figure credit: (Huang </a:t>
            </a:r>
            <a:r>
              <a:rPr lang="en-US" sz="1000" i="1" dirty="0"/>
              <a:t>et al</a:t>
            </a:r>
            <a:r>
              <a:rPr lang="en-US" sz="1000" dirty="0"/>
              <a:t>., 2016)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3E1B3EC-B607-CB4D-AF35-3FF65A9D82D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08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112"/>
          <p:cNvGrpSpPr/>
          <p:nvPr/>
        </p:nvGrpSpPr>
        <p:grpSpPr>
          <a:xfrm>
            <a:off x="6926885" y="4013662"/>
            <a:ext cx="1610237" cy="513900"/>
            <a:chOff x="6844575" y="2453525"/>
            <a:chExt cx="1401425" cy="513900"/>
          </a:xfrm>
        </p:grpSpPr>
        <p:sp>
          <p:nvSpPr>
            <p:cNvPr id="7" name="Shape 113"/>
            <p:cNvSpPr/>
            <p:nvPr/>
          </p:nvSpPr>
          <p:spPr>
            <a:xfrm>
              <a:off x="6844575" y="2453525"/>
              <a:ext cx="163500" cy="5139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114"/>
            <p:cNvSpPr txBox="1"/>
            <p:nvPr/>
          </p:nvSpPr>
          <p:spPr>
            <a:xfrm>
              <a:off x="7206500" y="2453525"/>
              <a:ext cx="1039500" cy="513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/>
                <a:t>Conv3</a:t>
              </a:r>
            </a:p>
          </p:txBody>
        </p:sp>
      </p:grpSp>
      <p:sp>
        <p:nvSpPr>
          <p:cNvPr id="9" name="Shape 115"/>
          <p:cNvSpPr/>
          <p:nvPr/>
        </p:nvSpPr>
        <p:spPr>
          <a:xfrm>
            <a:off x="6926885" y="4757787"/>
            <a:ext cx="187800" cy="5139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10" name="Shape 116"/>
          <p:cNvSpPr txBox="1"/>
          <p:nvPr/>
        </p:nvSpPr>
        <p:spPr>
          <a:xfrm>
            <a:off x="7405901" y="4757787"/>
            <a:ext cx="1688100" cy="51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Concatenate</a:t>
            </a:r>
          </a:p>
        </p:txBody>
      </p:sp>
      <p:grpSp>
        <p:nvGrpSpPr>
          <p:cNvPr id="11" name="Shape 117"/>
          <p:cNvGrpSpPr/>
          <p:nvPr/>
        </p:nvGrpSpPr>
        <p:grpSpPr>
          <a:xfrm>
            <a:off x="839850" y="1828800"/>
            <a:ext cx="6300235" cy="2504699"/>
            <a:chOff x="1166300" y="1436399"/>
            <a:chExt cx="5062056" cy="1811979"/>
          </a:xfrm>
        </p:grpSpPr>
        <p:sp>
          <p:nvSpPr>
            <p:cNvPr id="12" name="Shape 118"/>
            <p:cNvSpPr/>
            <p:nvPr/>
          </p:nvSpPr>
          <p:spPr>
            <a:xfrm>
              <a:off x="2486487" y="1926125"/>
              <a:ext cx="3686950" cy="1291225"/>
            </a:xfrm>
            <a:custGeom>
              <a:avLst/>
              <a:gdLst/>
              <a:ahLst/>
              <a:cxnLst/>
              <a:rect l="0" t="0" r="0" b="0"/>
              <a:pathLst>
                <a:path w="147478" h="51649" extrusionOk="0">
                  <a:moveTo>
                    <a:pt x="0" y="0"/>
                  </a:moveTo>
                  <a:cubicBezTo>
                    <a:pt x="13250" y="8597"/>
                    <a:pt x="54924" y="51080"/>
                    <a:pt x="79504" y="51586"/>
                  </a:cubicBezTo>
                  <a:cubicBezTo>
                    <a:pt x="104083" y="52091"/>
                    <a:pt x="136149" y="11126"/>
                    <a:pt x="147478" y="303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13" name="Shape 119"/>
            <p:cNvSpPr/>
            <p:nvPr/>
          </p:nvSpPr>
          <p:spPr>
            <a:xfrm>
              <a:off x="1227850" y="1934500"/>
              <a:ext cx="4931100" cy="1274500"/>
            </a:xfrm>
            <a:custGeom>
              <a:avLst/>
              <a:gdLst/>
              <a:ahLst/>
              <a:cxnLst/>
              <a:rect l="0" t="0" r="0" b="0"/>
              <a:pathLst>
                <a:path w="197244" h="50980" extrusionOk="0">
                  <a:moveTo>
                    <a:pt x="0" y="0"/>
                  </a:moveTo>
                  <a:cubicBezTo>
                    <a:pt x="17701" y="8496"/>
                    <a:pt x="73334" y="50980"/>
                    <a:pt x="106208" y="50980"/>
                  </a:cubicBezTo>
                  <a:cubicBezTo>
                    <a:pt x="139082" y="50980"/>
                    <a:pt x="182071" y="8496"/>
                    <a:pt x="197244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14" name="Shape 120"/>
            <p:cNvSpPr/>
            <p:nvPr/>
          </p:nvSpPr>
          <p:spPr>
            <a:xfrm>
              <a:off x="1795647" y="1529611"/>
              <a:ext cx="117000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121"/>
            <p:cNvSpPr/>
            <p:nvPr/>
          </p:nvSpPr>
          <p:spPr>
            <a:xfrm>
              <a:off x="1641649" y="1969278"/>
              <a:ext cx="117000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122"/>
            <p:cNvSpPr/>
            <p:nvPr/>
          </p:nvSpPr>
          <p:spPr>
            <a:xfrm>
              <a:off x="1931054" y="1969269"/>
              <a:ext cx="117000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" name="Shape 123"/>
            <p:cNvCxnSpPr/>
            <p:nvPr/>
          </p:nvCxnSpPr>
          <p:spPr>
            <a:xfrm>
              <a:off x="1221949" y="1971678"/>
              <a:ext cx="419700" cy="170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8" name="Shape 124"/>
            <p:cNvCxnSpPr/>
            <p:nvPr/>
          </p:nvCxnSpPr>
          <p:spPr>
            <a:xfrm rot="10800000" flipH="1">
              <a:off x="1222047" y="1702111"/>
              <a:ext cx="573600" cy="234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9" name="Shape 125"/>
            <p:cNvCxnSpPr/>
            <p:nvPr/>
          </p:nvCxnSpPr>
          <p:spPr>
            <a:xfrm>
              <a:off x="1758649" y="2141778"/>
              <a:ext cx="172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0" name="Shape 126"/>
            <p:cNvCxnSpPr/>
            <p:nvPr/>
          </p:nvCxnSpPr>
          <p:spPr>
            <a:xfrm>
              <a:off x="1912647" y="1702111"/>
              <a:ext cx="456900" cy="186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1" name="Shape 128"/>
            <p:cNvCxnSpPr/>
            <p:nvPr/>
          </p:nvCxnSpPr>
          <p:spPr>
            <a:xfrm rot="10800000" flipH="1">
              <a:off x="2048054" y="1888569"/>
              <a:ext cx="321600" cy="25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2" name="Shape 127"/>
            <p:cNvSpPr/>
            <p:nvPr/>
          </p:nvSpPr>
          <p:spPr>
            <a:xfrm>
              <a:off x="2369531" y="1741627"/>
              <a:ext cx="81600" cy="294000"/>
            </a:xfrm>
            <a:prstGeom prst="rect">
              <a:avLst/>
            </a:prstGeom>
            <a:solidFill>
              <a:srgbClr val="3C78D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23" name="Shape 129"/>
            <p:cNvSpPr/>
            <p:nvPr/>
          </p:nvSpPr>
          <p:spPr>
            <a:xfrm>
              <a:off x="3034397" y="1469711"/>
              <a:ext cx="117000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130"/>
            <p:cNvSpPr/>
            <p:nvPr/>
          </p:nvSpPr>
          <p:spPr>
            <a:xfrm>
              <a:off x="2880399" y="1909378"/>
              <a:ext cx="117000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131"/>
            <p:cNvSpPr/>
            <p:nvPr/>
          </p:nvSpPr>
          <p:spPr>
            <a:xfrm>
              <a:off x="3169804" y="1909369"/>
              <a:ext cx="116999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" name="Shape 132"/>
            <p:cNvCxnSpPr/>
            <p:nvPr/>
          </p:nvCxnSpPr>
          <p:spPr>
            <a:xfrm>
              <a:off x="2460699" y="1911778"/>
              <a:ext cx="419700" cy="170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7" name="Shape 133"/>
            <p:cNvCxnSpPr/>
            <p:nvPr/>
          </p:nvCxnSpPr>
          <p:spPr>
            <a:xfrm rot="10800000" flipH="1">
              <a:off x="2460797" y="1642211"/>
              <a:ext cx="573600" cy="234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8" name="Shape 134"/>
            <p:cNvCxnSpPr/>
            <p:nvPr/>
          </p:nvCxnSpPr>
          <p:spPr>
            <a:xfrm>
              <a:off x="2997399" y="2081878"/>
              <a:ext cx="172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9" name="Shape 135"/>
            <p:cNvCxnSpPr/>
            <p:nvPr/>
          </p:nvCxnSpPr>
          <p:spPr>
            <a:xfrm>
              <a:off x="3151397" y="1642211"/>
              <a:ext cx="456900" cy="186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0" name="Shape 137"/>
            <p:cNvCxnSpPr/>
            <p:nvPr/>
          </p:nvCxnSpPr>
          <p:spPr>
            <a:xfrm rot="10800000" flipH="1">
              <a:off x="3286804" y="1828669"/>
              <a:ext cx="321600" cy="25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31" name="Shape 136"/>
            <p:cNvSpPr/>
            <p:nvPr/>
          </p:nvSpPr>
          <p:spPr>
            <a:xfrm>
              <a:off x="3608281" y="1681727"/>
              <a:ext cx="81600" cy="294000"/>
            </a:xfrm>
            <a:prstGeom prst="rect">
              <a:avLst/>
            </a:prstGeom>
            <a:solidFill>
              <a:srgbClr val="3C78D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32" name="Shape 138"/>
            <p:cNvSpPr/>
            <p:nvPr/>
          </p:nvSpPr>
          <p:spPr>
            <a:xfrm>
              <a:off x="4308284" y="1436399"/>
              <a:ext cx="117000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139"/>
            <p:cNvSpPr/>
            <p:nvPr/>
          </p:nvSpPr>
          <p:spPr>
            <a:xfrm>
              <a:off x="4154286" y="1876065"/>
              <a:ext cx="117000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Shape 140"/>
            <p:cNvSpPr/>
            <p:nvPr/>
          </p:nvSpPr>
          <p:spPr>
            <a:xfrm>
              <a:off x="4443691" y="1876057"/>
              <a:ext cx="117000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" name="Shape 141"/>
            <p:cNvCxnSpPr/>
            <p:nvPr/>
          </p:nvCxnSpPr>
          <p:spPr>
            <a:xfrm>
              <a:off x="3734586" y="1878465"/>
              <a:ext cx="419700" cy="170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6" name="Shape 142"/>
            <p:cNvCxnSpPr/>
            <p:nvPr/>
          </p:nvCxnSpPr>
          <p:spPr>
            <a:xfrm rot="10800000" flipH="1">
              <a:off x="3734684" y="1608899"/>
              <a:ext cx="573600" cy="234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7" name="Shape 143"/>
            <p:cNvCxnSpPr/>
            <p:nvPr/>
          </p:nvCxnSpPr>
          <p:spPr>
            <a:xfrm>
              <a:off x="4271286" y="2048565"/>
              <a:ext cx="172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8" name="Shape 144"/>
            <p:cNvCxnSpPr/>
            <p:nvPr/>
          </p:nvCxnSpPr>
          <p:spPr>
            <a:xfrm>
              <a:off x="4425284" y="1608899"/>
              <a:ext cx="456900" cy="186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9" name="Shape 146"/>
            <p:cNvCxnSpPr/>
            <p:nvPr/>
          </p:nvCxnSpPr>
          <p:spPr>
            <a:xfrm rot="10800000" flipH="1">
              <a:off x="4560691" y="1795357"/>
              <a:ext cx="321600" cy="25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0" name="Shape 145"/>
            <p:cNvSpPr/>
            <p:nvPr/>
          </p:nvSpPr>
          <p:spPr>
            <a:xfrm>
              <a:off x="4882169" y="1648414"/>
              <a:ext cx="81600" cy="294000"/>
            </a:xfrm>
            <a:prstGeom prst="rect">
              <a:avLst/>
            </a:prstGeom>
            <a:solidFill>
              <a:srgbClr val="3C78D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41" name="Shape 147"/>
            <p:cNvSpPr/>
            <p:nvPr/>
          </p:nvSpPr>
          <p:spPr>
            <a:xfrm>
              <a:off x="5572872" y="1436399"/>
              <a:ext cx="117000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148"/>
            <p:cNvSpPr/>
            <p:nvPr/>
          </p:nvSpPr>
          <p:spPr>
            <a:xfrm>
              <a:off x="5418874" y="1876065"/>
              <a:ext cx="117000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Shape 149"/>
            <p:cNvSpPr/>
            <p:nvPr/>
          </p:nvSpPr>
          <p:spPr>
            <a:xfrm>
              <a:off x="5708279" y="1876057"/>
              <a:ext cx="117000" cy="3450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4" name="Shape 150"/>
            <p:cNvCxnSpPr/>
            <p:nvPr/>
          </p:nvCxnSpPr>
          <p:spPr>
            <a:xfrm>
              <a:off x="4999174" y="1878465"/>
              <a:ext cx="419700" cy="170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5" name="Shape 151"/>
            <p:cNvCxnSpPr/>
            <p:nvPr/>
          </p:nvCxnSpPr>
          <p:spPr>
            <a:xfrm rot="10800000" flipH="1">
              <a:off x="4999272" y="1608899"/>
              <a:ext cx="573600" cy="234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6" name="Shape 152"/>
            <p:cNvCxnSpPr/>
            <p:nvPr/>
          </p:nvCxnSpPr>
          <p:spPr>
            <a:xfrm>
              <a:off x="5535874" y="2048565"/>
              <a:ext cx="172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7" name="Shape 153"/>
            <p:cNvCxnSpPr/>
            <p:nvPr/>
          </p:nvCxnSpPr>
          <p:spPr>
            <a:xfrm>
              <a:off x="5689872" y="1608899"/>
              <a:ext cx="456900" cy="186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8" name="Shape 155"/>
            <p:cNvCxnSpPr/>
            <p:nvPr/>
          </p:nvCxnSpPr>
          <p:spPr>
            <a:xfrm rot="10800000" flipH="1">
              <a:off x="5825279" y="1795357"/>
              <a:ext cx="321600" cy="253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9" name="Shape 154"/>
            <p:cNvSpPr/>
            <p:nvPr/>
          </p:nvSpPr>
          <p:spPr>
            <a:xfrm>
              <a:off x="6146756" y="1648414"/>
              <a:ext cx="81600" cy="294000"/>
            </a:xfrm>
            <a:prstGeom prst="rect">
              <a:avLst/>
            </a:prstGeom>
            <a:solidFill>
              <a:srgbClr val="3C78D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50" name="Shape 156"/>
            <p:cNvSpPr/>
            <p:nvPr/>
          </p:nvSpPr>
          <p:spPr>
            <a:xfrm>
              <a:off x="1220925" y="2048575"/>
              <a:ext cx="1122775" cy="561375"/>
            </a:xfrm>
            <a:custGeom>
              <a:avLst/>
              <a:gdLst/>
              <a:ahLst/>
              <a:cxnLst/>
              <a:rect l="0" t="0" r="0" b="0"/>
              <a:pathLst>
                <a:path w="44911" h="22455" extrusionOk="0">
                  <a:moveTo>
                    <a:pt x="0" y="0"/>
                  </a:moveTo>
                  <a:cubicBezTo>
                    <a:pt x="3338" y="3742"/>
                    <a:pt x="12542" y="22455"/>
                    <a:pt x="20028" y="22455"/>
                  </a:cubicBezTo>
                  <a:cubicBezTo>
                    <a:pt x="27513" y="22455"/>
                    <a:pt x="40763" y="3742"/>
                    <a:pt x="4491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sp>
        <p:sp>
          <p:nvSpPr>
            <p:cNvPr id="51" name="Shape 157"/>
            <p:cNvSpPr/>
            <p:nvPr/>
          </p:nvSpPr>
          <p:spPr>
            <a:xfrm>
              <a:off x="2539775" y="2048575"/>
              <a:ext cx="1122775" cy="561375"/>
            </a:xfrm>
            <a:custGeom>
              <a:avLst/>
              <a:gdLst/>
              <a:ahLst/>
              <a:cxnLst/>
              <a:rect l="0" t="0" r="0" b="0"/>
              <a:pathLst>
                <a:path w="44911" h="22455" extrusionOk="0">
                  <a:moveTo>
                    <a:pt x="0" y="0"/>
                  </a:moveTo>
                  <a:cubicBezTo>
                    <a:pt x="3338" y="3742"/>
                    <a:pt x="12542" y="22455"/>
                    <a:pt x="20028" y="22455"/>
                  </a:cubicBezTo>
                  <a:cubicBezTo>
                    <a:pt x="27513" y="22455"/>
                    <a:pt x="40763" y="3742"/>
                    <a:pt x="4491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sp>
        <p:sp>
          <p:nvSpPr>
            <p:cNvPr id="52" name="Shape 158"/>
            <p:cNvSpPr/>
            <p:nvPr/>
          </p:nvSpPr>
          <p:spPr>
            <a:xfrm>
              <a:off x="3791450" y="2083550"/>
              <a:ext cx="1122775" cy="561375"/>
            </a:xfrm>
            <a:custGeom>
              <a:avLst/>
              <a:gdLst/>
              <a:ahLst/>
              <a:cxnLst/>
              <a:rect l="0" t="0" r="0" b="0"/>
              <a:pathLst>
                <a:path w="44911" h="22455" extrusionOk="0">
                  <a:moveTo>
                    <a:pt x="0" y="0"/>
                  </a:moveTo>
                  <a:cubicBezTo>
                    <a:pt x="3338" y="3742"/>
                    <a:pt x="12542" y="22455"/>
                    <a:pt x="20028" y="22455"/>
                  </a:cubicBezTo>
                  <a:cubicBezTo>
                    <a:pt x="27513" y="22455"/>
                    <a:pt x="40763" y="3742"/>
                    <a:pt x="4491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sp>
        <p:sp>
          <p:nvSpPr>
            <p:cNvPr id="53" name="Shape 159"/>
            <p:cNvSpPr/>
            <p:nvPr/>
          </p:nvSpPr>
          <p:spPr>
            <a:xfrm>
              <a:off x="5043125" y="1971775"/>
              <a:ext cx="1122775" cy="561375"/>
            </a:xfrm>
            <a:custGeom>
              <a:avLst/>
              <a:gdLst/>
              <a:ahLst/>
              <a:cxnLst/>
              <a:rect l="0" t="0" r="0" b="0"/>
              <a:pathLst>
                <a:path w="44911" h="22455" extrusionOk="0">
                  <a:moveTo>
                    <a:pt x="0" y="0"/>
                  </a:moveTo>
                  <a:cubicBezTo>
                    <a:pt x="3338" y="3742"/>
                    <a:pt x="12542" y="22455"/>
                    <a:pt x="20028" y="22455"/>
                  </a:cubicBezTo>
                  <a:cubicBezTo>
                    <a:pt x="27513" y="22455"/>
                    <a:pt x="40763" y="3742"/>
                    <a:pt x="4491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sp>
        <p:sp>
          <p:nvSpPr>
            <p:cNvPr id="54" name="Shape 160"/>
            <p:cNvSpPr/>
            <p:nvPr/>
          </p:nvSpPr>
          <p:spPr>
            <a:xfrm>
              <a:off x="1166300" y="1956637"/>
              <a:ext cx="2397275" cy="1230250"/>
            </a:xfrm>
            <a:custGeom>
              <a:avLst/>
              <a:gdLst/>
              <a:ahLst/>
              <a:cxnLst/>
              <a:rect l="0" t="0" r="0" b="0"/>
              <a:pathLst>
                <a:path w="95891" h="49210" extrusionOk="0">
                  <a:moveTo>
                    <a:pt x="0" y="0"/>
                  </a:moveTo>
                  <a:cubicBezTo>
                    <a:pt x="7788" y="8193"/>
                    <a:pt x="30749" y="48754"/>
                    <a:pt x="46731" y="49159"/>
                  </a:cubicBezTo>
                  <a:cubicBezTo>
                    <a:pt x="62712" y="49563"/>
                    <a:pt x="87697" y="10215"/>
                    <a:pt x="95891" y="24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sp>
        <p:sp>
          <p:nvSpPr>
            <p:cNvPr id="55" name="Shape 161"/>
            <p:cNvSpPr/>
            <p:nvPr/>
          </p:nvSpPr>
          <p:spPr>
            <a:xfrm>
              <a:off x="3678937" y="1956600"/>
              <a:ext cx="2397275" cy="1230250"/>
            </a:xfrm>
            <a:custGeom>
              <a:avLst/>
              <a:gdLst/>
              <a:ahLst/>
              <a:cxnLst/>
              <a:rect l="0" t="0" r="0" b="0"/>
              <a:pathLst>
                <a:path w="95891" h="49210" extrusionOk="0">
                  <a:moveTo>
                    <a:pt x="0" y="0"/>
                  </a:moveTo>
                  <a:cubicBezTo>
                    <a:pt x="7788" y="8193"/>
                    <a:pt x="30749" y="48754"/>
                    <a:pt x="46731" y="49159"/>
                  </a:cubicBezTo>
                  <a:cubicBezTo>
                    <a:pt x="62712" y="49563"/>
                    <a:pt x="87697" y="10215"/>
                    <a:pt x="95891" y="24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sp>
        <p:sp>
          <p:nvSpPr>
            <p:cNvPr id="56" name="Shape 162"/>
            <p:cNvSpPr/>
            <p:nvPr/>
          </p:nvSpPr>
          <p:spPr>
            <a:xfrm>
              <a:off x="2472800" y="1956650"/>
              <a:ext cx="2397275" cy="1230250"/>
            </a:xfrm>
            <a:custGeom>
              <a:avLst/>
              <a:gdLst/>
              <a:ahLst/>
              <a:cxnLst/>
              <a:rect l="0" t="0" r="0" b="0"/>
              <a:pathLst>
                <a:path w="95891" h="49210" extrusionOk="0">
                  <a:moveTo>
                    <a:pt x="0" y="0"/>
                  </a:moveTo>
                  <a:cubicBezTo>
                    <a:pt x="7788" y="8193"/>
                    <a:pt x="30749" y="48754"/>
                    <a:pt x="46731" y="49159"/>
                  </a:cubicBezTo>
                  <a:cubicBezTo>
                    <a:pt x="62712" y="49563"/>
                    <a:pt x="87697" y="10215"/>
                    <a:pt x="95891" y="24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stealth" w="lg" len="lg"/>
            </a:ln>
          </p:spPr>
        </p:sp>
        <p:sp>
          <p:nvSpPr>
            <p:cNvPr id="57" name="Shape 163"/>
            <p:cNvSpPr/>
            <p:nvPr/>
          </p:nvSpPr>
          <p:spPr>
            <a:xfrm>
              <a:off x="1195225" y="2018099"/>
              <a:ext cx="3686950" cy="1230279"/>
            </a:xfrm>
            <a:custGeom>
              <a:avLst/>
              <a:gdLst/>
              <a:ahLst/>
              <a:cxnLst/>
              <a:rect l="0" t="0" r="0" b="0"/>
              <a:pathLst>
                <a:path w="147478" h="51649" extrusionOk="0">
                  <a:moveTo>
                    <a:pt x="0" y="0"/>
                  </a:moveTo>
                  <a:cubicBezTo>
                    <a:pt x="13250" y="8597"/>
                    <a:pt x="54924" y="51080"/>
                    <a:pt x="79504" y="51586"/>
                  </a:cubicBezTo>
                  <a:cubicBezTo>
                    <a:pt x="104083" y="52091"/>
                    <a:pt x="136149" y="11126"/>
                    <a:pt x="147478" y="303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sp>
        <p:nvSpPr>
          <p:cNvPr id="4" name="Rectangle 3"/>
          <p:cNvSpPr/>
          <p:nvPr/>
        </p:nvSpPr>
        <p:spPr>
          <a:xfrm>
            <a:off x="670201" y="5646914"/>
            <a:ext cx="8642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  <a:latin typeface="Times" charset="0"/>
                <a:ea typeface="Times New Roman" charset="0"/>
                <a:cs typeface="Times New Roman" charset="0"/>
                <a:hlinkClick r:id="rId2"/>
              </a:rPr>
              <a:t>http://dslsrv8.cs.missouri.edu/~cf797/MUFoldBetaTurn/download.html</a:t>
            </a:r>
            <a:r>
              <a:rPr lang="en-US" sz="2000" dirty="0"/>
              <a:t> 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DADDA61-164F-B14B-96DD-52CD0336530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4C4C4C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New </a:t>
            </a:r>
            <a:r>
              <a:rPr lang="en-US" dirty="0" err="1">
                <a:solidFill>
                  <a:schemeClr val="tx1"/>
                </a:solidFill>
              </a:rPr>
              <a:t>DeepDIN</a:t>
            </a:r>
            <a:r>
              <a:rPr lang="en-US" dirty="0">
                <a:solidFill>
                  <a:schemeClr val="tx1"/>
                </a:solidFill>
              </a:rPr>
              <a:t> module</a:t>
            </a:r>
          </a:p>
        </p:txBody>
      </p:sp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5BAF2007-0B1D-8F42-96C6-5C7E269FF07E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81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522A-89FC-664E-9ECA-E8642158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DeepDIN</a:t>
            </a:r>
            <a:r>
              <a:rPr lang="en-US" dirty="0">
                <a:solidFill>
                  <a:schemeClr val="tx1"/>
                </a:solidFill>
              </a:rPr>
              <a:t> architecture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1C9416-5FC7-414F-917D-5E4E9CCE10D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8" y="1651464"/>
            <a:ext cx="8229600" cy="322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008CD61-75A3-9048-AB3C-1233BF32A3B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78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0262C-D44A-B641-82A1-47B27E82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DeepDIN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-&gt; Model Learning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107E3-CF2D-1044-9CE0-42C41BADE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Apply balanced learning to handle imbalanced dataset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For example, </a:t>
            </a:r>
            <a:r>
              <a:rPr lang="en-US" dirty="0" err="1">
                <a:solidFill>
                  <a:schemeClr val="tx1"/>
                </a:solidFill>
              </a:rPr>
              <a:t>TypeI</a:t>
            </a:r>
            <a:r>
              <a:rPr lang="en-US" dirty="0">
                <a:solidFill>
                  <a:schemeClr val="tx1"/>
                </a:solidFill>
              </a:rPr>
              <a:t> beta-turn positive </a:t>
            </a:r>
            <a:r>
              <a:rPr lang="en-US" dirty="0" err="1">
                <a:solidFill>
                  <a:schemeClr val="tx1"/>
                </a:solidFill>
              </a:rPr>
              <a:t>v.s</a:t>
            </a:r>
            <a:r>
              <a:rPr lang="en-US" dirty="0">
                <a:solidFill>
                  <a:schemeClr val="tx1"/>
                </a:solidFill>
              </a:rPr>
              <a:t>. negative samples ratio is 0.031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Assign class weights during training</a:t>
            </a:r>
          </a:p>
          <a:p>
            <a:r>
              <a:rPr lang="en-US" dirty="0">
                <a:solidFill>
                  <a:schemeClr val="tx1"/>
                </a:solidFill>
              </a:rPr>
              <a:t>Apply transfer learning to handle small dataset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For example, TypeVIa2 has only 177 proteins (188 turns)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large turn/non-turn data to train </a:t>
            </a:r>
            <a:r>
              <a:rPr lang="en-US" dirty="0" err="1">
                <a:solidFill>
                  <a:schemeClr val="tx1"/>
                </a:solidFill>
              </a:rPr>
              <a:t>DeepDIN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Feed the pre-train network with small class data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09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151A-C3B7-F64B-9C87-D0740D2E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Dataset and Performance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241A37-7F24-1746-9CBF-CA25B558B6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Datasets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BT6376: contains 6376 proteins with sequence similarity less than 30%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BT426: contains 426 proteins with sequence similarity less than 30%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Performance measure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𝑀𝐶𝐶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𝐹𝑁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𝑇𝑁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𝑇𝑁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𝐹𝑁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241A37-7F24-1746-9CBF-CA25B558B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0" t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A60D053-1853-6C44-B6CD-09699080A8C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32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F721-C27F-1E43-BE03-C57B2EC62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Prediction on BT426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8C8E635-B7C6-7A4A-855F-29AEB9BDC3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3135936"/>
              </p:ext>
            </p:extLst>
          </p:nvPr>
        </p:nvGraphicFramePr>
        <p:xfrm>
          <a:off x="457198" y="1297716"/>
          <a:ext cx="8357018" cy="499831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14212">
                  <a:extLst>
                    <a:ext uri="{9D8B030D-6E8A-4147-A177-3AD203B41FA5}">
                      <a16:colId xmlns:a16="http://schemas.microsoft.com/office/drawing/2014/main" val="3822652278"/>
                    </a:ext>
                  </a:extLst>
                </a:gridCol>
                <a:gridCol w="3342806">
                  <a:extLst>
                    <a:ext uri="{9D8B030D-6E8A-4147-A177-3AD203B41FA5}">
                      <a16:colId xmlns:a16="http://schemas.microsoft.com/office/drawing/2014/main" val="3226465913"/>
                    </a:ext>
                  </a:extLst>
                </a:gridCol>
              </a:tblGrid>
              <a:tr h="479851"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800" kern="1200" dirty="0"/>
                        <a:t>Predictor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800" kern="1200"/>
                        <a:t>MCC</a:t>
                      </a:r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2103935"/>
                  </a:ext>
                </a:extLst>
              </a:tr>
              <a:tr h="828236"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BTPRED (Shepherd et al., 1999)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9590872"/>
                  </a:ext>
                </a:extLst>
              </a:tr>
              <a:tr h="479851"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BetaTPred2 (Kaur and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Raghava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2002, 2004)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9555863"/>
                  </a:ext>
                </a:extLst>
              </a:tr>
              <a:tr h="479851"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 and Li (2008)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046542"/>
                  </a:ext>
                </a:extLst>
              </a:tr>
              <a:tr h="479851"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NetTurnP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(Petersen et al., 2010)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9286284"/>
                  </a:ext>
                </a:extLst>
              </a:tr>
              <a:tr h="479851"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BetaTPred3-Tweak (Singh et al., 2015)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0989426"/>
                  </a:ext>
                </a:extLst>
              </a:tr>
              <a:tr h="811124"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BetaTPred3-7Fold (Singh et al., 2015)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927177"/>
                  </a:ext>
                </a:extLst>
              </a:tr>
              <a:tr h="479851"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BetaTPred3 (Singh et al., 2015)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0549173"/>
                  </a:ext>
                </a:extLst>
              </a:tr>
              <a:tr h="479851"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DeepDIN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-101600" algn="ctr" defTabSz="457200" rtl="0" eaLnBrk="1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0.647(+/-0.016)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23996"/>
                  </a:ext>
                </a:extLst>
              </a:tr>
            </a:tbl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91B5F90-8305-DB49-9E1F-0CD32C4245F4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16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2F6E-568F-CD44-BA96-AD118AA57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Nine-class beta-turn and non turn class size in BT6376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C11C5F-5FA4-4F4A-AA7B-9089BED65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42854"/>
              </p:ext>
            </p:extLst>
          </p:nvPr>
        </p:nvGraphicFramePr>
        <p:xfrm>
          <a:off x="289581" y="1537854"/>
          <a:ext cx="8564838" cy="45997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06934">
                  <a:extLst>
                    <a:ext uri="{9D8B030D-6E8A-4147-A177-3AD203B41FA5}">
                      <a16:colId xmlns:a16="http://schemas.microsoft.com/office/drawing/2014/main" val="2738593533"/>
                    </a:ext>
                  </a:extLst>
                </a:gridCol>
                <a:gridCol w="1952156">
                  <a:extLst>
                    <a:ext uri="{9D8B030D-6E8A-4147-A177-3AD203B41FA5}">
                      <a16:colId xmlns:a16="http://schemas.microsoft.com/office/drawing/2014/main" val="2198225242"/>
                    </a:ext>
                  </a:extLst>
                </a:gridCol>
                <a:gridCol w="1952156">
                  <a:extLst>
                    <a:ext uri="{9D8B030D-6E8A-4147-A177-3AD203B41FA5}">
                      <a16:colId xmlns:a16="http://schemas.microsoft.com/office/drawing/2014/main" val="3932128183"/>
                    </a:ext>
                  </a:extLst>
                </a:gridCol>
                <a:gridCol w="1952156">
                  <a:extLst>
                    <a:ext uri="{9D8B030D-6E8A-4147-A177-3AD203B41FA5}">
                      <a16:colId xmlns:a16="http://schemas.microsoft.com/office/drawing/2014/main" val="3977830209"/>
                    </a:ext>
                  </a:extLst>
                </a:gridCol>
                <a:gridCol w="1301436">
                  <a:extLst>
                    <a:ext uri="{9D8B030D-6E8A-4147-A177-3AD203B41FA5}">
                      <a16:colId xmlns:a16="http://schemas.microsoft.com/office/drawing/2014/main" val="295539894"/>
                    </a:ext>
                  </a:extLst>
                </a:gridCol>
              </a:tblGrid>
              <a:tr h="402903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 types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proteins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turns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non-turns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ratio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5451378"/>
                  </a:ext>
                </a:extLst>
              </a:tr>
              <a:tr h="695423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I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42,393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1,366,911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3625272"/>
                  </a:ext>
                </a:extLst>
              </a:tr>
              <a:tr h="402903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I’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747,596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598442"/>
                  </a:ext>
                </a:extLst>
              </a:tr>
              <a:tr h="402903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II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13,559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1,183,457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8172929"/>
                  </a:ext>
                </a:extLst>
              </a:tr>
              <a:tr h="402903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II’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545,300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3767374"/>
                  </a:ext>
                </a:extLst>
              </a:tr>
              <a:tr h="402903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IV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5950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38,201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1,360,907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6942089"/>
                  </a:ext>
                </a:extLst>
              </a:tr>
              <a:tr h="681055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VIa1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182,122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7207799"/>
                  </a:ext>
                </a:extLst>
              </a:tr>
              <a:tr h="402903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VIa2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56,761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602088"/>
                  </a:ext>
                </a:extLst>
              </a:tr>
              <a:tr h="402903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Type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VIb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236,099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0579367"/>
                  </a:ext>
                </a:extLst>
              </a:tr>
              <a:tr h="402903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Type VIII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10,111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1,114,707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4746107"/>
                  </a:ext>
                </a:extLst>
              </a:tr>
            </a:tbl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E160190-C90D-CD40-A0D5-5719EE46E86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081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0B97F-270A-2143-BF21-E8EACDE0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Beta turn prediction result comparing with state-of-the-art tool BetaTPred3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6CA51FF-13C7-B945-9500-85C34A1D81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30828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D9A417E-1E3F-5C47-9CD1-6FD01B159AD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88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6830-C28A-A945-AC83-FD918B1D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different features affect the results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106546-CE65-DD44-A9DF-7B45E28803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5890779"/>
              </p:ext>
            </p:extLst>
          </p:nvPr>
        </p:nvGraphicFramePr>
        <p:xfrm>
          <a:off x="304800" y="1417638"/>
          <a:ext cx="8382001" cy="4487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7236">
                  <a:extLst>
                    <a:ext uri="{9D8B030D-6E8A-4147-A177-3AD203B41FA5}">
                      <a16:colId xmlns:a16="http://schemas.microsoft.com/office/drawing/2014/main" val="4012782172"/>
                    </a:ext>
                  </a:extLst>
                </a:gridCol>
                <a:gridCol w="968344">
                  <a:extLst>
                    <a:ext uri="{9D8B030D-6E8A-4147-A177-3AD203B41FA5}">
                      <a16:colId xmlns:a16="http://schemas.microsoft.com/office/drawing/2014/main" val="3785856962"/>
                    </a:ext>
                  </a:extLst>
                </a:gridCol>
                <a:gridCol w="1783021">
                  <a:extLst>
                    <a:ext uri="{9D8B030D-6E8A-4147-A177-3AD203B41FA5}">
                      <a16:colId xmlns:a16="http://schemas.microsoft.com/office/drawing/2014/main" val="1915378455"/>
                    </a:ext>
                  </a:extLst>
                </a:gridCol>
                <a:gridCol w="2074788">
                  <a:extLst>
                    <a:ext uri="{9D8B030D-6E8A-4147-A177-3AD203B41FA5}">
                      <a16:colId xmlns:a16="http://schemas.microsoft.com/office/drawing/2014/main" val="437837246"/>
                    </a:ext>
                  </a:extLst>
                </a:gridCol>
                <a:gridCol w="1768612">
                  <a:extLst>
                    <a:ext uri="{9D8B030D-6E8A-4147-A177-3AD203B41FA5}">
                      <a16:colId xmlns:a16="http://schemas.microsoft.com/office/drawing/2014/main" val="3961451923"/>
                    </a:ext>
                  </a:extLst>
                </a:gridCol>
              </a:tblGrid>
              <a:tr h="296449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800" dirty="0">
                          <a:effectLst/>
                        </a:rPr>
                        <a:t>physicochemical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800">
                          <a:effectLst/>
                        </a:rPr>
                        <a:t>SS8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800">
                          <a:effectLst/>
                        </a:rPr>
                        <a:t>Shape string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800">
                          <a:effectLst/>
                        </a:rPr>
                        <a:t>HHBlits profile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700"/>
                        </a:spcAft>
                      </a:pPr>
                      <a:r>
                        <a:rPr lang="en-US" sz="1800">
                          <a:effectLst/>
                        </a:rPr>
                        <a:t>MCC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0336605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0.183(±0.002)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7024405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0.321(±0.004)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3696255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0.371(±0.001)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9013277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0.326(±0.002)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6874319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0.405(±0.002)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0678860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0.400(±0.002)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7212034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0.365(±0.001)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942883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0.369(±0.002)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1738752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0.435(±0.005)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0941163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0.421(±0.003)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2316833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0.451(±0.002)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0146263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0.465(±0.002)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7434034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0.439(±0.002)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6444524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0.416(±0.001)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0970914"/>
                  </a:ext>
                </a:extLst>
              </a:tr>
              <a:tr h="279416"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7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7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7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7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0" marR="0" indent="-10160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670"/>
                        </a:spcAft>
                      </a:pPr>
                      <a:r>
                        <a:rPr lang="en-US" sz="1800" dirty="0">
                          <a:effectLst/>
                        </a:rPr>
                        <a:t>0.468(±0.002)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7787502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99E4169-9071-874C-AC73-D2BF34FFBD4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53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Introduction and Overview</a:t>
            </a:r>
          </a:p>
          <a:p>
            <a:r>
              <a:rPr lang="en-US" dirty="0">
                <a:solidFill>
                  <a:schemeClr val="tx1"/>
                </a:solidFill>
              </a:rPr>
              <a:t>Proposed Methods: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DeepNRN</a:t>
            </a:r>
            <a:r>
              <a:rPr lang="en-US" dirty="0">
                <a:solidFill>
                  <a:schemeClr val="tx1"/>
                </a:solidFill>
              </a:rPr>
              <a:t> and Deep3I for secondary structure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DeepRIN</a:t>
            </a:r>
            <a:r>
              <a:rPr lang="en-US" dirty="0">
                <a:solidFill>
                  <a:schemeClr val="tx1"/>
                </a:solidFill>
              </a:rPr>
              <a:t> for backbone torsion angle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DeepIDN</a:t>
            </a:r>
            <a:r>
              <a:rPr lang="en-US" dirty="0">
                <a:solidFill>
                  <a:schemeClr val="tx1"/>
                </a:solidFill>
              </a:rPr>
              <a:t> for beta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err="1">
                <a:solidFill>
                  <a:schemeClr val="tx1"/>
                </a:solidFill>
              </a:rPr>
              <a:t>DeepICN</a:t>
            </a:r>
            <a:r>
              <a:rPr lang="en-US" b="1" dirty="0">
                <a:solidFill>
                  <a:schemeClr val="tx1"/>
                </a:solidFill>
              </a:rPr>
              <a:t> for gamma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MUFold</a:t>
            </a:r>
            <a:r>
              <a:rPr lang="en-US" dirty="0">
                <a:solidFill>
                  <a:schemeClr val="tx1"/>
                </a:solidFill>
              </a:rPr>
              <a:t>-SS-Angle server</a:t>
            </a:r>
          </a:p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B6C5F81-66A2-7540-A8E4-9E2A99523C1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73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FFF3-A55A-DB4A-9181-3D95ADD79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47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Why predict secondary or super-secondary structure?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839B1-6307-8349-A828-E9163C548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0488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Determine how proteins fold into 3D shape</a:t>
            </a:r>
          </a:p>
          <a:p>
            <a:r>
              <a:rPr lang="en-US" dirty="0">
                <a:solidFill>
                  <a:schemeClr val="tx1"/>
                </a:solidFill>
              </a:rPr>
              <a:t>Provide useful features for 3D structure prediction</a:t>
            </a:r>
          </a:p>
          <a:p>
            <a:r>
              <a:rPr lang="en-US" dirty="0">
                <a:solidFill>
                  <a:schemeClr val="tx1"/>
                </a:solidFill>
              </a:rPr>
              <a:t>Super-secondary structure motif is helpful to discover the protein functions</a:t>
            </a:r>
          </a:p>
        </p:txBody>
      </p:sp>
    </p:spTree>
    <p:extLst>
      <p:ext uri="{BB962C8B-B14F-4D97-AF65-F5344CB8AC3E}">
        <p14:creationId xmlns:p14="http://schemas.microsoft.com/office/powerpoint/2010/main" val="1495885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340765"/>
            <a:ext cx="4940300" cy="769075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/>
              <a:t>Protein sequence</a:t>
            </a:r>
            <a:r>
              <a:rPr lang="en-US" dirty="0"/>
              <a:t>: </a:t>
            </a:r>
            <a:r>
              <a:rPr lang="en-US" i="1" dirty="0"/>
              <a:t>20 types of amino acids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5865" y="2098583"/>
            <a:ext cx="3835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charset="0"/>
              </a:rPr>
              <a:t>GKSSKALNEAAEQGDLAKVKNLVQKN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5760" y="3490143"/>
            <a:ext cx="6515100" cy="785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–"/>
              <a:defRPr sz="20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–"/>
              <a:defRPr sz="16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1200"/>
              </a:spcAft>
              <a:buFont typeface="Arial"/>
              <a:buChar char="»"/>
              <a:defRPr sz="1400" kern="1200">
                <a:solidFill>
                  <a:srgbClr val="4C4C4C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Turn or </a:t>
            </a:r>
            <a:r>
              <a:rPr lang="en-US" dirty="0" err="1"/>
              <a:t>nonturn</a:t>
            </a:r>
            <a:r>
              <a:rPr lang="en-US" dirty="0"/>
              <a:t>:</a:t>
            </a:r>
            <a:endParaRPr lang="en-US" sz="1900" i="1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4700" y="4232671"/>
            <a:ext cx="462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1677670" y="2712751"/>
            <a:ext cx="469900" cy="573007"/>
          </a:xfrm>
          <a:prstGeom prst="down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31335" y="281752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EBFD4-BAB2-4C45-B419-EDA571016F1F}"/>
              </a:ext>
            </a:extLst>
          </p:cNvPr>
          <p:cNvSpPr/>
          <p:nvPr/>
        </p:nvSpPr>
        <p:spPr>
          <a:xfrm>
            <a:off x="688340" y="40080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charset="0"/>
              </a:rPr>
              <a:t>nnnnnnn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ttt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nnnnnnnnnnn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ttt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nnnnnnnn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44A2B4-2069-6B49-9E97-738BC3001EE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65" y="1539100"/>
            <a:ext cx="4405233" cy="20976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FC2623-60B3-064F-9E24-485F35559AB6}"/>
              </a:ext>
            </a:extLst>
          </p:cNvPr>
          <p:cNvSpPr/>
          <p:nvPr/>
        </p:nvSpPr>
        <p:spPr>
          <a:xfrm>
            <a:off x="871220" y="4666061"/>
            <a:ext cx="76457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A</a:t>
            </a:r>
            <a:r>
              <a:rPr lang="en-US" b="1" dirty="0">
                <a:solidFill>
                  <a:srgbClr val="222222"/>
                </a:solidFill>
                <a:latin typeface="Roboto"/>
              </a:rPr>
              <a:t> Gamma turn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contains 3 consecutive residues with H-bond between the carbonyl oxygen of residue (</a:t>
            </a:r>
            <a:r>
              <a:rPr lang="en-US" dirty="0" err="1">
                <a:solidFill>
                  <a:srgbClr val="222222"/>
                </a:solidFill>
                <a:latin typeface="Roboto"/>
              </a:rPr>
              <a:t>i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) and the hydrogen of the amide group of residue (i+2).</a:t>
            </a:r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ED96E5-7136-6941-BF89-4D44045CB9B4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6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CC1C-D912-AC4B-BF4F-D4BE61DE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4173D2D-157F-B94E-A6CB-F6EFB7F0BD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8658694"/>
              </p:ext>
            </p:extLst>
          </p:nvPr>
        </p:nvGraphicFramePr>
        <p:xfrm>
          <a:off x="609600" y="1669473"/>
          <a:ext cx="7791450" cy="397122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97150">
                  <a:extLst>
                    <a:ext uri="{9D8B030D-6E8A-4147-A177-3AD203B41FA5}">
                      <a16:colId xmlns:a16="http://schemas.microsoft.com/office/drawing/2014/main" val="3822652278"/>
                    </a:ext>
                  </a:extLst>
                </a:gridCol>
                <a:gridCol w="2597150">
                  <a:extLst>
                    <a:ext uri="{9D8B030D-6E8A-4147-A177-3AD203B41FA5}">
                      <a16:colId xmlns:a16="http://schemas.microsoft.com/office/drawing/2014/main" val="170684004"/>
                    </a:ext>
                  </a:extLst>
                </a:gridCol>
                <a:gridCol w="2597150">
                  <a:extLst>
                    <a:ext uri="{9D8B030D-6E8A-4147-A177-3AD203B41FA5}">
                      <a16:colId xmlns:a16="http://schemas.microsoft.com/office/drawing/2014/main" val="3226465913"/>
                    </a:ext>
                  </a:extLst>
                </a:gridCol>
              </a:tblGrid>
              <a:tr h="37866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Authors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Features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103935"/>
                  </a:ext>
                </a:extLst>
              </a:tr>
              <a:tr h="6535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Chou and </a:t>
                      </a:r>
                      <a:r>
                        <a:rPr lang="en-US" dirty="0" err="1"/>
                        <a:t>Blinn</a:t>
                      </a:r>
                      <a:r>
                        <a:rPr lang="en-US" dirty="0"/>
                        <a:t>, 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Sequence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Residue-coupled model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590872"/>
                  </a:ext>
                </a:extLst>
              </a:tr>
              <a:tr h="37866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Kaur and </a:t>
                      </a:r>
                      <a:r>
                        <a:rPr lang="en-US" dirty="0" err="1"/>
                        <a:t>Raghava</a:t>
                      </a:r>
                      <a:r>
                        <a:rPr lang="en-US" dirty="0"/>
                        <a:t>, 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Pred</a:t>
                      </a:r>
                      <a:r>
                        <a:rPr lang="en-US" dirty="0"/>
                        <a:t> SS3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naïve Bayes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184965"/>
                  </a:ext>
                </a:extLst>
              </a:tr>
              <a:tr h="3786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Kaur and </a:t>
                      </a:r>
                      <a:r>
                        <a:rPr lang="en-US" dirty="0" err="1"/>
                        <a:t>Raghava</a:t>
                      </a:r>
                      <a:r>
                        <a:rPr lang="en-US" dirty="0"/>
                        <a:t>, 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Pred</a:t>
                      </a:r>
                      <a:r>
                        <a:rPr lang="en-US" dirty="0"/>
                        <a:t> SS3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786306"/>
                  </a:ext>
                </a:extLst>
              </a:tr>
              <a:tr h="3786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Kaur and </a:t>
                      </a:r>
                      <a:r>
                        <a:rPr lang="en-US" dirty="0" err="1"/>
                        <a:t>Raghava</a:t>
                      </a:r>
                      <a:r>
                        <a:rPr lang="en-US" dirty="0"/>
                        <a:t>, 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Multiple sequence alignment+ </a:t>
                      </a:r>
                      <a:r>
                        <a:rPr lang="en-US" dirty="0" err="1"/>
                        <a:t>Pred</a:t>
                      </a:r>
                      <a:r>
                        <a:rPr lang="en-US" dirty="0"/>
                        <a:t> SS3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Neural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487315"/>
                  </a:ext>
                </a:extLst>
              </a:tr>
              <a:tr h="3786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Hu and Li, 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PSSM, predict SS3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555863"/>
                  </a:ext>
                </a:extLst>
              </a:tr>
              <a:tr h="3786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Zhu et al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Predicted Shape String, </a:t>
                      </a:r>
                      <a:r>
                        <a:rPr lang="en-US" dirty="0" err="1"/>
                        <a:t>Pred</a:t>
                      </a:r>
                      <a:r>
                        <a:rPr lang="en-US" dirty="0"/>
                        <a:t> SS3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384804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023CD62-93C2-2343-B6D7-F525C1854B2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71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F163A-60E3-8D4F-B959-58921442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Propose method for gamma-turn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FFDD9-2E1A-EC4D-A3FF-3A677551B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Deep inception capsule networks (</a:t>
            </a:r>
            <a:r>
              <a:rPr lang="en-US" dirty="0" err="1">
                <a:solidFill>
                  <a:schemeClr val="tx1"/>
                </a:solidFill>
              </a:rPr>
              <a:t>DeepICN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inception and capsule networks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predicted shape string and </a:t>
            </a:r>
            <a:r>
              <a:rPr lang="en-US" dirty="0" err="1">
                <a:solidFill>
                  <a:schemeClr val="tx1"/>
                </a:solidFill>
              </a:rPr>
              <a:t>HHBlits</a:t>
            </a:r>
            <a:r>
              <a:rPr lang="en-US" dirty="0">
                <a:solidFill>
                  <a:schemeClr val="tx1"/>
                </a:solidFill>
              </a:rPr>
              <a:t> profile</a:t>
            </a:r>
          </a:p>
        </p:txBody>
      </p:sp>
    </p:spTree>
    <p:extLst>
      <p:ext uri="{BB962C8B-B14F-4D97-AF65-F5344CB8AC3E}">
        <p14:creationId xmlns:p14="http://schemas.microsoft.com/office/powerpoint/2010/main" val="25346372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D12F-1295-3143-9716-C45BF015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DeepICN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-&gt; Capsule Network (</a:t>
            </a:r>
            <a:r>
              <a:rPr lang="en-US" sz="3600" dirty="0" err="1">
                <a:solidFill>
                  <a:schemeClr val="tx1"/>
                </a:solidFill>
              </a:rPr>
              <a:t>Sabour</a:t>
            </a:r>
            <a:r>
              <a:rPr lang="en-US" sz="3600" dirty="0">
                <a:solidFill>
                  <a:schemeClr val="tx1"/>
                </a:solidFill>
              </a:rPr>
              <a:t> et al., 2017)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7A1EC-B1DB-0044-833E-1E9B3AC2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Hinton’s breakthrough AI research work in the past 10 years. </a:t>
            </a:r>
          </a:p>
          <a:p>
            <a:r>
              <a:rPr lang="en-US" dirty="0">
                <a:solidFill>
                  <a:schemeClr val="tx1"/>
                </a:solidFill>
              </a:rPr>
              <a:t>Stimulate additional wave of research and very cool applications</a:t>
            </a:r>
          </a:p>
          <a:p>
            <a:r>
              <a:rPr lang="en-US" dirty="0">
                <a:solidFill>
                  <a:schemeClr val="tx1"/>
                </a:solidFill>
              </a:rPr>
              <a:t>Capsules can discover the orientation and relative spatial relationships between object and/or object components, where CNN cannot.</a:t>
            </a:r>
          </a:p>
        </p:txBody>
      </p:sp>
    </p:spTree>
    <p:extLst>
      <p:ext uri="{BB962C8B-B14F-4D97-AF65-F5344CB8AC3E}">
        <p14:creationId xmlns:p14="http://schemas.microsoft.com/office/powerpoint/2010/main" val="3230867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177" y="373102"/>
            <a:ext cx="426222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1" i="0" u="none" spc="-335" dirty="0">
                <a:solidFill>
                  <a:srgbClr val="0000FF"/>
                </a:solidFill>
                <a:latin typeface="Arial"/>
                <a:cs typeface="Arial"/>
              </a:rPr>
              <a:t>Capsule</a:t>
            </a:r>
            <a:r>
              <a:rPr lang="en-US" sz="3600" dirty="0"/>
              <a:t> 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dirty="0" err="1"/>
              <a:t>Sabour</a:t>
            </a:r>
            <a:r>
              <a:rPr lang="en-US" sz="2400" dirty="0"/>
              <a:t> et al., 2017)</a:t>
            </a:r>
            <a:endParaRPr sz="3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7065" y="3232404"/>
            <a:ext cx="795527" cy="1778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57065" y="3232404"/>
            <a:ext cx="795655" cy="1778635"/>
          </a:xfrm>
          <a:custGeom>
            <a:avLst/>
            <a:gdLst/>
            <a:ahLst/>
            <a:cxnLst/>
            <a:rect l="l" t="t" r="r" b="b"/>
            <a:pathLst>
              <a:path w="795654" h="1778635">
                <a:moveTo>
                  <a:pt x="0" y="132587"/>
                </a:moveTo>
                <a:lnTo>
                  <a:pt x="6754" y="90659"/>
                </a:lnTo>
                <a:lnTo>
                  <a:pt x="25566" y="54260"/>
                </a:lnTo>
                <a:lnTo>
                  <a:pt x="54260" y="25566"/>
                </a:lnTo>
                <a:lnTo>
                  <a:pt x="90659" y="6754"/>
                </a:lnTo>
                <a:lnTo>
                  <a:pt x="132587" y="0"/>
                </a:lnTo>
                <a:lnTo>
                  <a:pt x="662939" y="0"/>
                </a:lnTo>
                <a:lnTo>
                  <a:pt x="704868" y="6754"/>
                </a:lnTo>
                <a:lnTo>
                  <a:pt x="741267" y="25566"/>
                </a:lnTo>
                <a:lnTo>
                  <a:pt x="769961" y="54260"/>
                </a:lnTo>
                <a:lnTo>
                  <a:pt x="788773" y="90659"/>
                </a:lnTo>
                <a:lnTo>
                  <a:pt x="795527" y="132587"/>
                </a:lnTo>
                <a:lnTo>
                  <a:pt x="795527" y="1645920"/>
                </a:lnTo>
                <a:lnTo>
                  <a:pt x="788773" y="1687848"/>
                </a:lnTo>
                <a:lnTo>
                  <a:pt x="769961" y="1724247"/>
                </a:lnTo>
                <a:lnTo>
                  <a:pt x="741267" y="1752941"/>
                </a:lnTo>
                <a:lnTo>
                  <a:pt x="704868" y="1771753"/>
                </a:lnTo>
                <a:lnTo>
                  <a:pt x="662939" y="1778508"/>
                </a:lnTo>
                <a:lnTo>
                  <a:pt x="132587" y="1778508"/>
                </a:lnTo>
                <a:lnTo>
                  <a:pt x="90659" y="1771753"/>
                </a:lnTo>
                <a:lnTo>
                  <a:pt x="54260" y="1752941"/>
                </a:lnTo>
                <a:lnTo>
                  <a:pt x="25566" y="1724247"/>
                </a:lnTo>
                <a:lnTo>
                  <a:pt x="6754" y="1687848"/>
                </a:lnTo>
                <a:lnTo>
                  <a:pt x="0" y="1645920"/>
                </a:lnTo>
                <a:lnTo>
                  <a:pt x="0" y="132587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108322" y="3920362"/>
            <a:ext cx="494665" cy="394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45" dirty="0">
                <a:latin typeface="Arial"/>
                <a:cs typeface="Arial"/>
              </a:rPr>
              <a:t>Cap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90115" y="5183124"/>
            <a:ext cx="477520" cy="114300"/>
          </a:xfrm>
          <a:custGeom>
            <a:avLst/>
            <a:gdLst/>
            <a:ahLst/>
            <a:cxnLst/>
            <a:rect l="l" t="t" r="r" b="b"/>
            <a:pathLst>
              <a:path w="477519" h="114300">
                <a:moveTo>
                  <a:pt x="362838" y="0"/>
                </a:moveTo>
                <a:lnTo>
                  <a:pt x="362838" y="114299"/>
                </a:lnTo>
                <a:lnTo>
                  <a:pt x="439038" y="76199"/>
                </a:lnTo>
                <a:lnTo>
                  <a:pt x="381888" y="76199"/>
                </a:lnTo>
                <a:lnTo>
                  <a:pt x="381888" y="38099"/>
                </a:lnTo>
                <a:lnTo>
                  <a:pt x="439038" y="38099"/>
                </a:lnTo>
                <a:lnTo>
                  <a:pt x="362838" y="0"/>
                </a:lnTo>
                <a:close/>
              </a:path>
              <a:path w="477519" h="114300">
                <a:moveTo>
                  <a:pt x="362838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362838" y="76199"/>
                </a:lnTo>
                <a:lnTo>
                  <a:pt x="362838" y="38099"/>
                </a:lnTo>
                <a:close/>
              </a:path>
              <a:path w="477519" h="114300">
                <a:moveTo>
                  <a:pt x="439038" y="38099"/>
                </a:moveTo>
                <a:lnTo>
                  <a:pt x="381888" y="38099"/>
                </a:lnTo>
                <a:lnTo>
                  <a:pt x="381888" y="76199"/>
                </a:lnTo>
                <a:lnTo>
                  <a:pt x="439038" y="76199"/>
                </a:lnTo>
                <a:lnTo>
                  <a:pt x="477138" y="57149"/>
                </a:lnTo>
                <a:lnTo>
                  <a:pt x="439038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5538" y="2161032"/>
            <a:ext cx="795528" cy="1778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5538" y="2161032"/>
            <a:ext cx="795655" cy="1778635"/>
          </a:xfrm>
          <a:custGeom>
            <a:avLst/>
            <a:gdLst/>
            <a:ahLst/>
            <a:cxnLst/>
            <a:rect l="l" t="t" r="r" b="b"/>
            <a:pathLst>
              <a:path w="795655" h="1778635">
                <a:moveTo>
                  <a:pt x="0" y="132587"/>
                </a:moveTo>
                <a:lnTo>
                  <a:pt x="6759" y="90659"/>
                </a:lnTo>
                <a:lnTo>
                  <a:pt x="25581" y="54260"/>
                </a:lnTo>
                <a:lnTo>
                  <a:pt x="54282" y="25566"/>
                </a:lnTo>
                <a:lnTo>
                  <a:pt x="90679" y="6754"/>
                </a:lnTo>
                <a:lnTo>
                  <a:pt x="132587" y="0"/>
                </a:lnTo>
                <a:lnTo>
                  <a:pt x="662940" y="0"/>
                </a:lnTo>
                <a:lnTo>
                  <a:pt x="704868" y="6754"/>
                </a:lnTo>
                <a:lnTo>
                  <a:pt x="741267" y="25566"/>
                </a:lnTo>
                <a:lnTo>
                  <a:pt x="769961" y="54260"/>
                </a:lnTo>
                <a:lnTo>
                  <a:pt x="788773" y="90659"/>
                </a:lnTo>
                <a:lnTo>
                  <a:pt x="795528" y="132587"/>
                </a:lnTo>
                <a:lnTo>
                  <a:pt x="795528" y="1645920"/>
                </a:lnTo>
                <a:lnTo>
                  <a:pt x="788773" y="1687848"/>
                </a:lnTo>
                <a:lnTo>
                  <a:pt x="769961" y="1724247"/>
                </a:lnTo>
                <a:lnTo>
                  <a:pt x="741267" y="1752941"/>
                </a:lnTo>
                <a:lnTo>
                  <a:pt x="704868" y="1771753"/>
                </a:lnTo>
                <a:lnTo>
                  <a:pt x="662940" y="1778508"/>
                </a:lnTo>
                <a:lnTo>
                  <a:pt x="132587" y="1778508"/>
                </a:lnTo>
                <a:lnTo>
                  <a:pt x="90679" y="1771753"/>
                </a:lnTo>
                <a:lnTo>
                  <a:pt x="54282" y="1752941"/>
                </a:lnTo>
                <a:lnTo>
                  <a:pt x="25581" y="1724247"/>
                </a:lnTo>
                <a:lnTo>
                  <a:pt x="6759" y="1687848"/>
                </a:lnTo>
                <a:lnTo>
                  <a:pt x="0" y="1645920"/>
                </a:lnTo>
                <a:lnTo>
                  <a:pt x="0" y="132587"/>
                </a:lnTo>
                <a:close/>
              </a:path>
            </a:pathLst>
          </a:custGeom>
          <a:ln w="6096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25601" y="2848610"/>
            <a:ext cx="49466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370" dirty="0">
                <a:latin typeface="Arial"/>
                <a:cs typeface="Arial"/>
              </a:rPr>
              <a:t>C</a:t>
            </a:r>
            <a:r>
              <a:rPr sz="2400" spc="-280" dirty="0">
                <a:latin typeface="Arial"/>
                <a:cs typeface="Arial"/>
              </a:rPr>
              <a:t>a</a:t>
            </a:r>
            <a:r>
              <a:rPr sz="2400" spc="-75" dirty="0">
                <a:latin typeface="Arial"/>
                <a:cs typeface="Arial"/>
              </a:rPr>
              <a:t>p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5538" y="4347972"/>
            <a:ext cx="795528" cy="1778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5538" y="4347972"/>
            <a:ext cx="795655" cy="1778635"/>
          </a:xfrm>
          <a:custGeom>
            <a:avLst/>
            <a:gdLst/>
            <a:ahLst/>
            <a:cxnLst/>
            <a:rect l="l" t="t" r="r" b="b"/>
            <a:pathLst>
              <a:path w="795655" h="1778635">
                <a:moveTo>
                  <a:pt x="0" y="132588"/>
                </a:moveTo>
                <a:lnTo>
                  <a:pt x="6759" y="90659"/>
                </a:lnTo>
                <a:lnTo>
                  <a:pt x="25581" y="54260"/>
                </a:lnTo>
                <a:lnTo>
                  <a:pt x="54282" y="25566"/>
                </a:lnTo>
                <a:lnTo>
                  <a:pt x="90679" y="6754"/>
                </a:lnTo>
                <a:lnTo>
                  <a:pt x="132587" y="0"/>
                </a:lnTo>
                <a:lnTo>
                  <a:pt x="662940" y="0"/>
                </a:lnTo>
                <a:lnTo>
                  <a:pt x="704868" y="6754"/>
                </a:lnTo>
                <a:lnTo>
                  <a:pt x="741267" y="25566"/>
                </a:lnTo>
                <a:lnTo>
                  <a:pt x="769961" y="54260"/>
                </a:lnTo>
                <a:lnTo>
                  <a:pt x="788773" y="90659"/>
                </a:lnTo>
                <a:lnTo>
                  <a:pt x="795528" y="132588"/>
                </a:lnTo>
                <a:lnTo>
                  <a:pt x="795528" y="1645920"/>
                </a:lnTo>
                <a:lnTo>
                  <a:pt x="788773" y="1687828"/>
                </a:lnTo>
                <a:lnTo>
                  <a:pt x="769961" y="1724225"/>
                </a:lnTo>
                <a:lnTo>
                  <a:pt x="741267" y="1752926"/>
                </a:lnTo>
                <a:lnTo>
                  <a:pt x="704868" y="1771748"/>
                </a:lnTo>
                <a:lnTo>
                  <a:pt x="662940" y="1778508"/>
                </a:lnTo>
                <a:lnTo>
                  <a:pt x="132587" y="1778508"/>
                </a:lnTo>
                <a:lnTo>
                  <a:pt x="90679" y="1771748"/>
                </a:lnTo>
                <a:lnTo>
                  <a:pt x="54282" y="1752926"/>
                </a:lnTo>
                <a:lnTo>
                  <a:pt x="25581" y="1724225"/>
                </a:lnTo>
                <a:lnTo>
                  <a:pt x="6759" y="1687828"/>
                </a:lnTo>
                <a:lnTo>
                  <a:pt x="0" y="1645920"/>
                </a:lnTo>
                <a:lnTo>
                  <a:pt x="0" y="132588"/>
                </a:lnTo>
                <a:close/>
              </a:path>
            </a:pathLst>
          </a:custGeom>
          <a:ln w="6096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25601" y="5036210"/>
            <a:ext cx="49466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370" dirty="0">
                <a:latin typeface="Arial"/>
                <a:cs typeface="Arial"/>
              </a:rPr>
              <a:t>C</a:t>
            </a:r>
            <a:r>
              <a:rPr sz="2400" spc="-280" dirty="0">
                <a:latin typeface="Arial"/>
                <a:cs typeface="Arial"/>
              </a:rPr>
              <a:t>a</a:t>
            </a:r>
            <a:r>
              <a:rPr sz="2400" spc="-75" dirty="0">
                <a:latin typeface="Arial"/>
                <a:cs typeface="Arial"/>
              </a:rPr>
              <a:t>p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63800" y="3077336"/>
            <a:ext cx="1494155" cy="727075"/>
          </a:xfrm>
          <a:custGeom>
            <a:avLst/>
            <a:gdLst/>
            <a:ahLst/>
            <a:cxnLst/>
            <a:rect l="l" t="t" r="r" b="b"/>
            <a:pathLst>
              <a:path w="1494154" h="727075">
                <a:moveTo>
                  <a:pt x="1382629" y="692487"/>
                </a:moveTo>
                <a:lnTo>
                  <a:pt x="1366266" y="726820"/>
                </a:lnTo>
                <a:lnTo>
                  <a:pt x="1494028" y="724407"/>
                </a:lnTo>
                <a:lnTo>
                  <a:pt x="1475490" y="700658"/>
                </a:lnTo>
                <a:lnTo>
                  <a:pt x="1399794" y="700658"/>
                </a:lnTo>
                <a:lnTo>
                  <a:pt x="1382629" y="692487"/>
                </a:lnTo>
                <a:close/>
              </a:path>
              <a:path w="1494154" h="727075">
                <a:moveTo>
                  <a:pt x="1399027" y="658080"/>
                </a:moveTo>
                <a:lnTo>
                  <a:pt x="1382629" y="692487"/>
                </a:lnTo>
                <a:lnTo>
                  <a:pt x="1399794" y="700658"/>
                </a:lnTo>
                <a:lnTo>
                  <a:pt x="1416177" y="666241"/>
                </a:lnTo>
                <a:lnTo>
                  <a:pt x="1399027" y="658080"/>
                </a:lnTo>
                <a:close/>
              </a:path>
              <a:path w="1494154" h="727075">
                <a:moveTo>
                  <a:pt x="1415415" y="623696"/>
                </a:moveTo>
                <a:lnTo>
                  <a:pt x="1399027" y="658080"/>
                </a:lnTo>
                <a:lnTo>
                  <a:pt x="1416177" y="666241"/>
                </a:lnTo>
                <a:lnTo>
                  <a:pt x="1399794" y="700658"/>
                </a:lnTo>
                <a:lnTo>
                  <a:pt x="1475490" y="700658"/>
                </a:lnTo>
                <a:lnTo>
                  <a:pt x="1415415" y="623696"/>
                </a:lnTo>
                <a:close/>
              </a:path>
              <a:path w="1494154" h="727075">
                <a:moveTo>
                  <a:pt x="16256" y="0"/>
                </a:moveTo>
                <a:lnTo>
                  <a:pt x="0" y="34289"/>
                </a:lnTo>
                <a:lnTo>
                  <a:pt x="1382629" y="692487"/>
                </a:lnTo>
                <a:lnTo>
                  <a:pt x="1399027" y="658080"/>
                </a:lnTo>
                <a:lnTo>
                  <a:pt x="162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275326" y="3526536"/>
            <a:ext cx="358140" cy="1201420"/>
          </a:xfrm>
          <a:prstGeom prst="rect">
            <a:avLst/>
          </a:prstGeom>
          <a:solidFill>
            <a:srgbClr val="4471C4"/>
          </a:solidFill>
          <a:ln w="12192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 marL="52705">
              <a:lnSpc>
                <a:spcPct val="100000"/>
              </a:lnSpc>
            </a:pPr>
            <a:r>
              <a:rPr sz="2400" spc="-1095" dirty="0">
                <a:solidFill>
                  <a:srgbClr val="FFFFFF"/>
                </a:solidFill>
                <a:latin typeface="Arial Unicode MS"/>
                <a:cs typeface="Arial Unicode MS"/>
              </a:rPr>
              <a:t>𝑣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66365" y="2464307"/>
            <a:ext cx="358140" cy="1201420"/>
          </a:xfrm>
          <a:prstGeom prst="rect">
            <a:avLst/>
          </a:prstGeom>
          <a:solidFill>
            <a:srgbClr val="EC7C30"/>
          </a:solidFill>
          <a:ln w="12191">
            <a:solidFill>
              <a:srgbClr val="AD5A20"/>
            </a:solidFill>
          </a:ln>
        </p:spPr>
        <p:txBody>
          <a:bodyPr vert="horz" wrap="square" lIns="0" tIns="2838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235"/>
              </a:spcBef>
            </a:pPr>
            <a:r>
              <a:rPr sz="3600" spc="-719" baseline="-20833" dirty="0">
                <a:solidFill>
                  <a:srgbClr val="FFFFFF"/>
                </a:solidFill>
                <a:latin typeface="Arial Unicode MS"/>
                <a:cs typeface="Arial Unicode MS"/>
              </a:rPr>
              <a:t>𝑣</a:t>
            </a:r>
            <a:r>
              <a:rPr sz="1750" spc="-480" dirty="0">
                <a:solidFill>
                  <a:srgbClr val="FFFFFF"/>
                </a:solidFill>
                <a:latin typeface="Arial Unicode MS"/>
                <a:cs typeface="Arial Unicode MS"/>
              </a:rPr>
              <a:t>1</a:t>
            </a:r>
            <a:endParaRPr sz="1750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81606" y="4639055"/>
            <a:ext cx="356870" cy="1202690"/>
          </a:xfrm>
          <a:prstGeom prst="rect">
            <a:avLst/>
          </a:prstGeom>
          <a:solidFill>
            <a:srgbClr val="6FAC46"/>
          </a:solidFill>
          <a:ln w="12192">
            <a:solidFill>
              <a:srgbClr val="507D31"/>
            </a:solidFill>
          </a:ln>
        </p:spPr>
        <p:txBody>
          <a:bodyPr vert="horz" wrap="square" lIns="0" tIns="2851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245"/>
              </a:spcBef>
            </a:pPr>
            <a:r>
              <a:rPr sz="3600" spc="-682" baseline="-20833" dirty="0">
                <a:solidFill>
                  <a:srgbClr val="FFFFFF"/>
                </a:solidFill>
                <a:latin typeface="Arial Unicode MS"/>
                <a:cs typeface="Arial Unicode MS"/>
              </a:rPr>
              <a:t>𝑣</a:t>
            </a:r>
            <a:r>
              <a:rPr sz="1750" spc="-455" dirty="0">
                <a:solidFill>
                  <a:srgbClr val="FFFFFF"/>
                </a:solidFill>
                <a:latin typeface="Arial Unicode MS"/>
                <a:cs typeface="Arial Unicode MS"/>
              </a:rPr>
              <a:t>2</a:t>
            </a:r>
            <a:endParaRPr sz="1750">
              <a:latin typeface="Arial Unicode MS"/>
              <a:cs typeface="Arial Unicode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05356" y="3008375"/>
            <a:ext cx="477520" cy="114300"/>
          </a:xfrm>
          <a:custGeom>
            <a:avLst/>
            <a:gdLst/>
            <a:ahLst/>
            <a:cxnLst/>
            <a:rect l="l" t="t" r="r" b="b"/>
            <a:pathLst>
              <a:path w="477519" h="114300">
                <a:moveTo>
                  <a:pt x="362838" y="0"/>
                </a:moveTo>
                <a:lnTo>
                  <a:pt x="362838" y="114300"/>
                </a:lnTo>
                <a:lnTo>
                  <a:pt x="439038" y="76200"/>
                </a:lnTo>
                <a:lnTo>
                  <a:pt x="381888" y="76200"/>
                </a:lnTo>
                <a:lnTo>
                  <a:pt x="381888" y="38100"/>
                </a:lnTo>
                <a:lnTo>
                  <a:pt x="439038" y="38100"/>
                </a:lnTo>
                <a:lnTo>
                  <a:pt x="362838" y="0"/>
                </a:lnTo>
                <a:close/>
              </a:path>
              <a:path w="477519" h="114300">
                <a:moveTo>
                  <a:pt x="362838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362838" y="76200"/>
                </a:lnTo>
                <a:lnTo>
                  <a:pt x="362838" y="38100"/>
                </a:lnTo>
                <a:close/>
              </a:path>
              <a:path w="477519" h="114300">
                <a:moveTo>
                  <a:pt x="439038" y="38100"/>
                </a:moveTo>
                <a:lnTo>
                  <a:pt x="381888" y="38100"/>
                </a:lnTo>
                <a:lnTo>
                  <a:pt x="381888" y="76200"/>
                </a:lnTo>
                <a:lnTo>
                  <a:pt x="439038" y="76200"/>
                </a:lnTo>
                <a:lnTo>
                  <a:pt x="477138" y="57150"/>
                </a:lnTo>
                <a:lnTo>
                  <a:pt x="439038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29712" y="4467605"/>
            <a:ext cx="1428115" cy="807085"/>
          </a:xfrm>
          <a:custGeom>
            <a:avLst/>
            <a:gdLst/>
            <a:ahLst/>
            <a:cxnLst/>
            <a:rect l="l" t="t" r="r" b="b"/>
            <a:pathLst>
              <a:path w="1428114" h="807085">
                <a:moveTo>
                  <a:pt x="1318513" y="38988"/>
                </a:moveTo>
                <a:lnTo>
                  <a:pt x="0" y="773709"/>
                </a:lnTo>
                <a:lnTo>
                  <a:pt x="18542" y="806996"/>
                </a:lnTo>
                <a:lnTo>
                  <a:pt x="1337055" y="72262"/>
                </a:lnTo>
                <a:lnTo>
                  <a:pt x="1318513" y="38988"/>
                </a:lnTo>
                <a:close/>
              </a:path>
              <a:path w="1428114" h="807085">
                <a:moveTo>
                  <a:pt x="1407330" y="29717"/>
                </a:moveTo>
                <a:lnTo>
                  <a:pt x="1335151" y="29717"/>
                </a:lnTo>
                <a:lnTo>
                  <a:pt x="1353693" y="62991"/>
                </a:lnTo>
                <a:lnTo>
                  <a:pt x="1337055" y="72262"/>
                </a:lnTo>
                <a:lnTo>
                  <a:pt x="1355597" y="105536"/>
                </a:lnTo>
                <a:lnTo>
                  <a:pt x="1407330" y="29717"/>
                </a:lnTo>
                <a:close/>
              </a:path>
              <a:path w="1428114" h="807085">
                <a:moveTo>
                  <a:pt x="1335151" y="29717"/>
                </a:moveTo>
                <a:lnTo>
                  <a:pt x="1318513" y="38988"/>
                </a:lnTo>
                <a:lnTo>
                  <a:pt x="1337055" y="72262"/>
                </a:lnTo>
                <a:lnTo>
                  <a:pt x="1353693" y="62991"/>
                </a:lnTo>
                <a:lnTo>
                  <a:pt x="1335151" y="29717"/>
                </a:lnTo>
                <a:close/>
              </a:path>
              <a:path w="1428114" h="807085">
                <a:moveTo>
                  <a:pt x="1427607" y="0"/>
                </a:moveTo>
                <a:lnTo>
                  <a:pt x="1299971" y="5714"/>
                </a:lnTo>
                <a:lnTo>
                  <a:pt x="1318513" y="38988"/>
                </a:lnTo>
                <a:lnTo>
                  <a:pt x="1335151" y="29717"/>
                </a:lnTo>
                <a:lnTo>
                  <a:pt x="1407330" y="29717"/>
                </a:lnTo>
                <a:lnTo>
                  <a:pt x="14276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99076" y="4066031"/>
            <a:ext cx="477520" cy="114300"/>
          </a:xfrm>
          <a:custGeom>
            <a:avLst/>
            <a:gdLst/>
            <a:ahLst/>
            <a:cxnLst/>
            <a:rect l="l" t="t" r="r" b="b"/>
            <a:pathLst>
              <a:path w="477520" h="114300">
                <a:moveTo>
                  <a:pt x="362838" y="0"/>
                </a:moveTo>
                <a:lnTo>
                  <a:pt x="362712" y="114299"/>
                </a:lnTo>
                <a:lnTo>
                  <a:pt x="438912" y="76199"/>
                </a:lnTo>
                <a:lnTo>
                  <a:pt x="381762" y="76199"/>
                </a:lnTo>
                <a:lnTo>
                  <a:pt x="381888" y="38099"/>
                </a:lnTo>
                <a:lnTo>
                  <a:pt x="438954" y="38099"/>
                </a:lnTo>
                <a:lnTo>
                  <a:pt x="362838" y="0"/>
                </a:lnTo>
                <a:close/>
              </a:path>
              <a:path w="477520" h="114300">
                <a:moveTo>
                  <a:pt x="362796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362754" y="76199"/>
                </a:lnTo>
                <a:lnTo>
                  <a:pt x="362796" y="38099"/>
                </a:lnTo>
                <a:close/>
              </a:path>
              <a:path w="477520" h="114300">
                <a:moveTo>
                  <a:pt x="438954" y="38099"/>
                </a:moveTo>
                <a:lnTo>
                  <a:pt x="381888" y="38099"/>
                </a:lnTo>
                <a:lnTo>
                  <a:pt x="381762" y="76199"/>
                </a:lnTo>
                <a:lnTo>
                  <a:pt x="438912" y="76199"/>
                </a:lnTo>
                <a:lnTo>
                  <a:pt x="477012" y="57149"/>
                </a:lnTo>
                <a:lnTo>
                  <a:pt x="43895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322826" y="387985"/>
            <a:ext cx="253314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15" dirty="0">
                <a:latin typeface="Arial"/>
                <a:cs typeface="Arial"/>
              </a:rPr>
              <a:t>A </a:t>
            </a:r>
            <a:r>
              <a:rPr lang="en-US" sz="2400" spc="-215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neuron </a:t>
            </a:r>
            <a:r>
              <a:rPr sz="2400" spc="-80" dirty="0">
                <a:latin typeface="Arial"/>
                <a:cs typeface="Arial"/>
              </a:rPr>
              <a:t>detects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a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95" dirty="0">
                <a:latin typeface="Arial"/>
                <a:cs typeface="Arial"/>
              </a:rPr>
              <a:t>specific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pattern</a:t>
            </a:r>
            <a:r>
              <a:rPr lang="en-US" sz="2400" spc="-40" dirty="0">
                <a:latin typeface="Arial"/>
                <a:cs typeface="Arial"/>
              </a:rPr>
              <a:t>, beak</a:t>
            </a:r>
            <a:r>
              <a:rPr sz="2400" spc="-40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55970" y="167640"/>
            <a:ext cx="1297686" cy="11407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32725" y="167640"/>
            <a:ext cx="1297686" cy="1140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90372" y="1200912"/>
            <a:ext cx="8131809" cy="895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tabLst>
                <a:tab pos="1530350" algn="l"/>
              </a:tabLst>
            </a:pPr>
            <a:r>
              <a:rPr sz="2400" spc="-95" dirty="0">
                <a:latin typeface="Arial"/>
                <a:cs typeface="Arial"/>
              </a:rPr>
              <a:t>Neuron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215" dirty="0">
                <a:latin typeface="Arial"/>
                <a:cs typeface="Arial"/>
              </a:rPr>
              <a:t>A	</a:t>
            </a:r>
            <a:r>
              <a:rPr sz="3600" spc="-142" baseline="1157" dirty="0">
                <a:latin typeface="Arial"/>
                <a:cs typeface="Arial"/>
              </a:rPr>
              <a:t>Neuron</a:t>
            </a:r>
            <a:r>
              <a:rPr sz="3600" spc="-315" baseline="1157" dirty="0">
                <a:latin typeface="Arial"/>
                <a:cs typeface="Arial"/>
              </a:rPr>
              <a:t> </a:t>
            </a:r>
            <a:r>
              <a:rPr sz="3600" spc="-442" baseline="1157" dirty="0">
                <a:latin typeface="Arial"/>
                <a:cs typeface="Arial"/>
              </a:rPr>
              <a:t>B</a:t>
            </a:r>
            <a:endParaRPr sz="3600" baseline="1157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1300" algn="l"/>
              </a:tabLst>
            </a:pPr>
            <a:r>
              <a:rPr sz="2800" spc="-105" dirty="0">
                <a:latin typeface="Arial"/>
                <a:cs typeface="Arial"/>
              </a:rPr>
              <a:t>Neuron: </a:t>
            </a:r>
            <a:r>
              <a:rPr sz="2800" spc="-10" dirty="0">
                <a:latin typeface="Arial"/>
                <a:cs typeface="Arial"/>
              </a:rPr>
              <a:t>output </a:t>
            </a:r>
            <a:r>
              <a:rPr sz="2800" spc="-220" dirty="0">
                <a:latin typeface="Arial"/>
                <a:cs typeface="Arial"/>
              </a:rPr>
              <a:t>a </a:t>
            </a:r>
            <a:r>
              <a:rPr sz="2800" spc="-120" dirty="0">
                <a:latin typeface="Arial"/>
                <a:cs typeface="Arial"/>
              </a:rPr>
              <a:t>value, </a:t>
            </a:r>
            <a:r>
              <a:rPr sz="2800" spc="-185" dirty="0">
                <a:latin typeface="Arial"/>
                <a:cs typeface="Arial"/>
              </a:rPr>
              <a:t>Capsule: </a:t>
            </a:r>
            <a:r>
              <a:rPr sz="2800" spc="-10" dirty="0">
                <a:latin typeface="Arial"/>
                <a:cs typeface="Arial"/>
              </a:rPr>
              <a:t>output </a:t>
            </a:r>
            <a:r>
              <a:rPr sz="2800" spc="-220" dirty="0">
                <a:latin typeface="Arial"/>
                <a:cs typeface="Arial"/>
              </a:rPr>
              <a:t>a</a:t>
            </a:r>
            <a:r>
              <a:rPr sz="2800" spc="-285" dirty="0">
                <a:latin typeface="Arial"/>
                <a:cs typeface="Arial"/>
              </a:rPr>
              <a:t> </a:t>
            </a:r>
            <a:r>
              <a:rPr sz="2800" spc="-80" dirty="0">
                <a:latin typeface="Arial"/>
                <a:cs typeface="Arial"/>
              </a:rPr>
              <a:t>vector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11062" y="2531363"/>
            <a:ext cx="1297686" cy="11407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11062" y="3700272"/>
            <a:ext cx="1297686" cy="1140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391408" y="2370709"/>
            <a:ext cx="2014855" cy="760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80" dirty="0">
                <a:latin typeface="Arial"/>
                <a:cs typeface="Arial"/>
              </a:rPr>
              <a:t>Detect </a:t>
            </a:r>
            <a:r>
              <a:rPr sz="2400" spc="-100" dirty="0">
                <a:latin typeface="Arial"/>
                <a:cs typeface="Arial"/>
              </a:rPr>
              <a:t>one</a:t>
            </a:r>
            <a:r>
              <a:rPr sz="2400" spc="-275" dirty="0">
                <a:latin typeface="Arial"/>
                <a:cs typeface="Arial"/>
              </a:rPr>
              <a:t> </a:t>
            </a:r>
            <a:r>
              <a:rPr sz="2400" b="1" i="1" spc="-135" dirty="0">
                <a:latin typeface="Arial-BoldItalicMT"/>
                <a:cs typeface="Arial-BoldItalicMT"/>
              </a:rPr>
              <a:t>type</a:t>
            </a:r>
            <a:endParaRPr sz="2400">
              <a:latin typeface="Arial-BoldItalicMT"/>
              <a:cs typeface="Arial-BoldItalicMT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of</a:t>
            </a:r>
            <a:r>
              <a:rPr sz="2400" spc="-200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patterns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31666" y="5012436"/>
            <a:ext cx="4953635" cy="1189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75690">
              <a:lnSpc>
                <a:spcPct val="100000"/>
              </a:lnSpc>
            </a:pPr>
            <a:r>
              <a:rPr sz="2400" spc="-229" dirty="0">
                <a:latin typeface="Arial"/>
                <a:cs typeface="Arial"/>
              </a:rPr>
              <a:t>Each </a:t>
            </a:r>
            <a:r>
              <a:rPr sz="2400" spc="-90" dirty="0">
                <a:latin typeface="Arial"/>
                <a:cs typeface="Arial"/>
              </a:rPr>
              <a:t>dimension </a:t>
            </a:r>
            <a:r>
              <a:rPr sz="2400" spc="-10" dirty="0">
                <a:latin typeface="Arial"/>
                <a:cs typeface="Arial"/>
              </a:rPr>
              <a:t>of </a:t>
            </a:r>
            <a:r>
              <a:rPr sz="2400" spc="-120" dirty="0">
                <a:latin typeface="Arial"/>
                <a:cs typeface="Arial"/>
              </a:rPr>
              <a:t>v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represents  </a:t>
            </a:r>
            <a:r>
              <a:rPr sz="2400" spc="-30" dirty="0">
                <a:latin typeface="Arial"/>
                <a:cs typeface="Arial"/>
              </a:rPr>
              <a:t>the </a:t>
            </a:r>
            <a:r>
              <a:rPr sz="2400" spc="-95" dirty="0">
                <a:latin typeface="Arial"/>
                <a:cs typeface="Arial"/>
              </a:rPr>
              <a:t>characteristics </a:t>
            </a:r>
            <a:r>
              <a:rPr sz="2400" spc="-5" dirty="0">
                <a:latin typeface="Arial"/>
                <a:cs typeface="Arial"/>
              </a:rPr>
              <a:t>of</a:t>
            </a:r>
            <a:r>
              <a:rPr sz="2400" spc="-310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patterns.</a:t>
            </a:r>
            <a:endParaRPr sz="2400">
              <a:latin typeface="Arial"/>
              <a:cs typeface="Arial"/>
            </a:endParaRPr>
          </a:p>
          <a:p>
            <a:pPr marL="33020">
              <a:lnSpc>
                <a:spcPct val="100000"/>
              </a:lnSpc>
              <a:spcBef>
                <a:spcPts val="505"/>
              </a:spcBef>
            </a:pPr>
            <a:r>
              <a:rPr sz="2400" spc="-175" dirty="0">
                <a:latin typeface="Arial"/>
                <a:cs typeface="Arial"/>
              </a:rPr>
              <a:t>The </a:t>
            </a:r>
            <a:r>
              <a:rPr sz="2400" spc="-55" dirty="0">
                <a:latin typeface="Arial"/>
                <a:cs typeface="Arial"/>
              </a:rPr>
              <a:t>norm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spc="-120" dirty="0">
                <a:latin typeface="Arial"/>
                <a:cs typeface="Arial"/>
              </a:rPr>
              <a:t>v </a:t>
            </a:r>
            <a:r>
              <a:rPr sz="2400" spc="-100" dirty="0">
                <a:latin typeface="Arial"/>
                <a:cs typeface="Arial"/>
              </a:rPr>
              <a:t>represents </a:t>
            </a:r>
            <a:r>
              <a:rPr sz="2400" spc="-30" dirty="0">
                <a:latin typeface="Arial"/>
                <a:cs typeface="Arial"/>
              </a:rPr>
              <a:t>the</a:t>
            </a:r>
            <a:r>
              <a:rPr sz="2400" spc="-295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existence.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227313" y="3360419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86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284400" y="2880360"/>
            <a:ext cx="0" cy="473709"/>
          </a:xfrm>
          <a:custGeom>
            <a:avLst/>
            <a:gdLst/>
            <a:ahLst/>
            <a:cxnLst/>
            <a:rect l="l" t="t" r="r" b="b"/>
            <a:pathLst>
              <a:path h="473710">
                <a:moveTo>
                  <a:pt x="0" y="0"/>
                </a:moveTo>
                <a:lnTo>
                  <a:pt x="0" y="473710"/>
                </a:lnTo>
              </a:path>
            </a:pathLst>
          </a:custGeom>
          <a:ln w="27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227313" y="2874010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86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43824" y="3360419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8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57604" y="2880360"/>
            <a:ext cx="0" cy="473709"/>
          </a:xfrm>
          <a:custGeom>
            <a:avLst/>
            <a:gdLst/>
            <a:ahLst/>
            <a:cxnLst/>
            <a:rect l="l" t="t" r="r" b="b"/>
            <a:pathLst>
              <a:path h="473710">
                <a:moveTo>
                  <a:pt x="0" y="0"/>
                </a:moveTo>
                <a:lnTo>
                  <a:pt x="0" y="473710"/>
                </a:lnTo>
              </a:path>
            </a:pathLst>
          </a:custGeom>
          <a:ln w="27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743824" y="2874010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8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810119" y="2735834"/>
            <a:ext cx="426084" cy="744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50"/>
              </a:lnSpc>
            </a:pPr>
            <a:r>
              <a:rPr sz="2400" spc="-10" dirty="0">
                <a:latin typeface="Arial Unicode MS"/>
                <a:cs typeface="Arial Unicode MS"/>
              </a:rPr>
              <a:t>1</a:t>
            </a:r>
            <a:r>
              <a:rPr sz="2400" spc="-175" dirty="0">
                <a:latin typeface="Arial Unicode MS"/>
                <a:cs typeface="Arial Unicode MS"/>
              </a:rPr>
              <a:t>.</a:t>
            </a:r>
            <a:r>
              <a:rPr sz="2400" spc="-10" dirty="0">
                <a:latin typeface="Arial Unicode MS"/>
                <a:cs typeface="Arial Unicode MS"/>
              </a:rPr>
              <a:t>0</a:t>
            </a:r>
            <a:endParaRPr sz="2400">
              <a:latin typeface="Arial Unicode MS"/>
              <a:cs typeface="Arial Unicode MS"/>
            </a:endParaRPr>
          </a:p>
          <a:p>
            <a:pPr algn="ctr">
              <a:lnSpc>
                <a:spcPts val="2850"/>
              </a:lnSpc>
            </a:pPr>
            <a:r>
              <a:rPr sz="2400" spc="75" dirty="0">
                <a:latin typeface="Arial Unicode MS"/>
                <a:cs typeface="Arial Unicode MS"/>
              </a:rPr>
              <a:t>⋮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332597" y="4544060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8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89683" y="4063999"/>
            <a:ext cx="0" cy="473709"/>
          </a:xfrm>
          <a:custGeom>
            <a:avLst/>
            <a:gdLst/>
            <a:ahLst/>
            <a:cxnLst/>
            <a:rect l="l" t="t" r="r" b="b"/>
            <a:pathLst>
              <a:path h="473710">
                <a:moveTo>
                  <a:pt x="0" y="0"/>
                </a:moveTo>
                <a:lnTo>
                  <a:pt x="0" y="473710"/>
                </a:lnTo>
              </a:path>
            </a:pathLst>
          </a:custGeom>
          <a:ln w="27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32597" y="4057649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8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623683" y="4544060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86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37462" y="4063999"/>
            <a:ext cx="0" cy="473709"/>
          </a:xfrm>
          <a:custGeom>
            <a:avLst/>
            <a:gdLst/>
            <a:ahLst/>
            <a:cxnLst/>
            <a:rect l="l" t="t" r="r" b="b"/>
            <a:pathLst>
              <a:path h="473710">
                <a:moveTo>
                  <a:pt x="0" y="0"/>
                </a:moveTo>
                <a:lnTo>
                  <a:pt x="0" y="473710"/>
                </a:lnTo>
              </a:path>
            </a:pathLst>
          </a:custGeom>
          <a:ln w="27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623683" y="4057649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86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689723" y="3919982"/>
            <a:ext cx="653415" cy="743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50"/>
              </a:lnSpc>
            </a:pPr>
            <a:r>
              <a:rPr sz="2400" spc="385" dirty="0">
                <a:latin typeface="Arial Unicode MS"/>
                <a:cs typeface="Arial Unicode MS"/>
              </a:rPr>
              <a:t>−</a:t>
            </a:r>
            <a:r>
              <a:rPr sz="2400" spc="-10" dirty="0">
                <a:latin typeface="Arial Unicode MS"/>
                <a:cs typeface="Arial Unicode MS"/>
              </a:rPr>
              <a:t>1</a:t>
            </a:r>
            <a:r>
              <a:rPr sz="2400" spc="-175" dirty="0">
                <a:latin typeface="Arial Unicode MS"/>
                <a:cs typeface="Arial Unicode MS"/>
              </a:rPr>
              <a:t>.</a:t>
            </a:r>
            <a:r>
              <a:rPr sz="2400" spc="-10" dirty="0">
                <a:latin typeface="Arial Unicode MS"/>
                <a:cs typeface="Arial Unicode MS"/>
              </a:rPr>
              <a:t>0</a:t>
            </a:r>
            <a:endParaRPr sz="2400">
              <a:latin typeface="Arial Unicode MS"/>
              <a:cs typeface="Arial Unicode MS"/>
            </a:endParaRPr>
          </a:p>
          <a:p>
            <a:pPr algn="ctr">
              <a:lnSpc>
                <a:spcPts val="2850"/>
              </a:lnSpc>
            </a:pPr>
            <a:r>
              <a:rPr sz="2400" spc="75" dirty="0">
                <a:latin typeface="Arial Unicode MS"/>
                <a:cs typeface="Arial Unicode MS"/>
              </a:rPr>
              <a:t>⋮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5FC62E49-CD01-1D4D-AD82-5F7B0D945994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8231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04EC-3800-6049-903E-BD223C3B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Dynamic routing (</a:t>
            </a:r>
            <a:r>
              <a:rPr lang="en-US" dirty="0" err="1">
                <a:solidFill>
                  <a:schemeClr val="tx1"/>
                </a:solidFill>
              </a:rPr>
              <a:t>Sabour</a:t>
            </a:r>
            <a:r>
              <a:rPr lang="en-US" dirty="0">
                <a:solidFill>
                  <a:schemeClr val="tx1"/>
                </a:solidFill>
              </a:rPr>
              <a:t> et al., 2017)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B4AAE13-CEFD-2543-94D8-AA0BD34596B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55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EE348B-688C-5648-869F-19A90EBBB57A}"/>
              </a:ext>
            </a:extLst>
          </p:cNvPr>
          <p:cNvSpPr/>
          <p:nvPr/>
        </p:nvSpPr>
        <p:spPr>
          <a:xfrm>
            <a:off x="726830" y="1715144"/>
            <a:ext cx="77255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2"/>
                </a:solidFill>
                <a:latin typeface="Open Sans"/>
              </a:rPr>
              <a:t>Capsules at one level make predictions, via transformation matrices, for higher-level capsules.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2"/>
                </a:solidFill>
                <a:latin typeface="Open Sans"/>
              </a:rPr>
              <a:t>When multiple predictions agree, a higher level capsule becomes active.</a:t>
            </a:r>
            <a:endParaRPr lang="en-US" sz="24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6B0AFE3-6C3D-744F-B83B-CFC2D4972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3284804"/>
            <a:ext cx="7391400" cy="2730500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2CDB0F59-7EA4-9842-B2F0-BF3821F8F468}"/>
              </a:ext>
            </a:extLst>
          </p:cNvPr>
          <p:cNvSpPr/>
          <p:nvPr/>
        </p:nvSpPr>
        <p:spPr>
          <a:xfrm>
            <a:off x="7294222" y="3992817"/>
            <a:ext cx="422031" cy="172329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9E4A66-0D27-E24E-9AB3-375897C85442}"/>
              </a:ext>
            </a:extLst>
          </p:cNvPr>
          <p:cNvSpPr txBox="1"/>
          <p:nvPr/>
        </p:nvSpPr>
        <p:spPr>
          <a:xfrm>
            <a:off x="7620000" y="453129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</a:t>
            </a:r>
          </a:p>
          <a:p>
            <a:r>
              <a:rPr lang="en-US" dirty="0"/>
              <a:t>agreement</a:t>
            </a:r>
          </a:p>
        </p:txBody>
      </p:sp>
    </p:spTree>
    <p:extLst>
      <p:ext uri="{BB962C8B-B14F-4D97-AF65-F5344CB8AC3E}">
        <p14:creationId xmlns:p14="http://schemas.microsoft.com/office/powerpoint/2010/main" val="32377673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315862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What is a </a:t>
            </a:r>
            <a:r>
              <a:rPr lang="en" b="1" i="1" dirty="0"/>
              <a:t>Capsule</a:t>
            </a:r>
            <a:r>
              <a:rPr lang="en" dirty="0"/>
              <a:t>? </a:t>
            </a:r>
            <a:r>
              <a:rPr lang="en" sz="2400" dirty="0"/>
              <a:t>(</a:t>
            </a:r>
            <a:r>
              <a:rPr lang="en" sz="2400" dirty="0" err="1"/>
              <a:t>Sabour</a:t>
            </a:r>
            <a:r>
              <a:rPr lang="en" sz="2400" dirty="0"/>
              <a:t> et al., 2017)</a:t>
            </a:r>
            <a:endParaRPr dirty="0"/>
          </a:p>
        </p:txBody>
      </p:sp>
      <p:sp>
        <p:nvSpPr>
          <p:cNvPr id="90" name="Shape 90"/>
          <p:cNvSpPr txBox="1"/>
          <p:nvPr/>
        </p:nvSpPr>
        <p:spPr>
          <a:xfrm>
            <a:off x="167855" y="1153860"/>
            <a:ext cx="8483100" cy="16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>
              <a:buSzPts val="1400"/>
              <a:buFont typeface="Trebuchet MS"/>
              <a:buChar char="●"/>
            </a:pPr>
            <a:r>
              <a:rPr lang="en" i="1" dirty="0">
                <a:latin typeface="Trebuchet MS"/>
                <a:ea typeface="Trebuchet MS"/>
                <a:cs typeface="Trebuchet MS"/>
                <a:sym typeface="Trebuchet MS"/>
              </a:rPr>
              <a:t>“A </a:t>
            </a:r>
            <a:r>
              <a:rPr lang="en" b="1" i="1" dirty="0">
                <a:latin typeface="Trebuchet MS"/>
                <a:ea typeface="Trebuchet MS"/>
                <a:cs typeface="Trebuchet MS"/>
                <a:sym typeface="Trebuchet MS"/>
              </a:rPr>
              <a:t>capsule</a:t>
            </a:r>
            <a:r>
              <a:rPr lang="en" i="1" dirty="0">
                <a:latin typeface="Trebuchet MS"/>
                <a:ea typeface="Trebuchet MS"/>
                <a:cs typeface="Trebuchet MS"/>
                <a:sym typeface="Trebuchet MS"/>
              </a:rPr>
              <a:t> is </a:t>
            </a:r>
            <a:r>
              <a:rPr lang="en" b="1" i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 group of neurons</a:t>
            </a:r>
            <a:r>
              <a:rPr lang="en" i="1" dirty="0">
                <a:latin typeface="Trebuchet MS"/>
                <a:ea typeface="Trebuchet MS"/>
                <a:cs typeface="Trebuchet MS"/>
                <a:sym typeface="Trebuchet MS"/>
              </a:rPr>
              <a:t> whose </a:t>
            </a:r>
            <a:r>
              <a:rPr lang="en" b="1" i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activity vector represents</a:t>
            </a:r>
            <a:r>
              <a:rPr lang="en" i="1" dirty="0">
                <a:latin typeface="Trebuchet MS"/>
                <a:ea typeface="Trebuchet MS"/>
                <a:cs typeface="Trebuchet MS"/>
                <a:sym typeface="Trebuchet MS"/>
              </a:rPr>
              <a:t> the instantiation parameters of a specific type of entity such as an object or </a:t>
            </a:r>
            <a:r>
              <a:rPr lang="en" b="1" i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an object part</a:t>
            </a:r>
            <a:r>
              <a:rPr lang="en" i="1" dirty="0">
                <a:latin typeface="Trebuchet MS"/>
                <a:ea typeface="Trebuchet MS"/>
                <a:cs typeface="Trebuchet MS"/>
                <a:sym typeface="Trebuchet MS"/>
              </a:rPr>
              <a:t>.”</a:t>
            </a:r>
            <a:endParaRPr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indent="-317500">
              <a:buSzPts val="1400"/>
              <a:buFont typeface="Trebuchet MS"/>
              <a:buChar char="●"/>
            </a:pPr>
            <a:r>
              <a:rPr lang="en" dirty="0">
                <a:latin typeface="Trebuchet MS"/>
                <a:ea typeface="Trebuchet MS"/>
                <a:cs typeface="Trebuchet MS"/>
                <a:sym typeface="Trebuchet MS"/>
              </a:rPr>
              <a:t>General ideas: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17500">
              <a:buSzPts val="1400"/>
              <a:buFont typeface="Trebuchet MS"/>
              <a:buChar char="○"/>
            </a:pPr>
            <a:r>
              <a:rPr lang="en" dirty="0">
                <a:latin typeface="Trebuchet MS"/>
                <a:ea typeface="Trebuchet MS"/>
                <a:cs typeface="Trebuchet MS"/>
                <a:sym typeface="Trebuchet MS"/>
              </a:rPr>
              <a:t>Each dimension of v represents the characteristic of pattern;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17500">
              <a:buSzPts val="1400"/>
              <a:buFont typeface="Trebuchet MS"/>
              <a:buChar char="○"/>
            </a:pPr>
            <a:r>
              <a:rPr lang="en" dirty="0">
                <a:latin typeface="Trebuchet MS"/>
                <a:ea typeface="Trebuchet MS"/>
                <a:cs typeface="Trebuchet MS"/>
                <a:sym typeface="Trebuchet MS"/>
              </a:rPr>
              <a:t>The norm of v represents the </a:t>
            </a:r>
            <a:r>
              <a:rPr lang="en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existence</a:t>
            </a:r>
            <a:r>
              <a:rPr lang="en" dirty="0">
                <a:latin typeface="Trebuchet MS"/>
                <a:ea typeface="Trebuchet MS"/>
                <a:cs typeface="Trebuchet MS"/>
                <a:sym typeface="Trebuchet MS"/>
              </a:rPr>
              <a:t> (confidence). 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4480600" y="5010675"/>
            <a:ext cx="40749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2100">
              <a:buClr>
                <a:srgbClr val="FF0000"/>
              </a:buClr>
              <a:buSzPts val="1000"/>
              <a:buChar char="➢"/>
            </a:pPr>
            <a:endParaRPr sz="1000" b="1">
              <a:solidFill>
                <a:srgbClr val="FF0000"/>
              </a:solidFill>
            </a:endParaRPr>
          </a:p>
        </p:txBody>
      </p:sp>
      <p:grpSp>
        <p:nvGrpSpPr>
          <p:cNvPr id="94" name="Shape 94"/>
          <p:cNvGrpSpPr/>
          <p:nvPr/>
        </p:nvGrpSpPr>
        <p:grpSpPr>
          <a:xfrm>
            <a:off x="484913" y="3309135"/>
            <a:ext cx="4502495" cy="1914029"/>
            <a:chOff x="423813" y="2334225"/>
            <a:chExt cx="4114237" cy="1565925"/>
          </a:xfrm>
        </p:grpSpPr>
        <p:grpSp>
          <p:nvGrpSpPr>
            <p:cNvPr id="95" name="Shape 95"/>
            <p:cNvGrpSpPr/>
            <p:nvPr/>
          </p:nvGrpSpPr>
          <p:grpSpPr>
            <a:xfrm>
              <a:off x="423813" y="2334225"/>
              <a:ext cx="4114237" cy="1565925"/>
              <a:chOff x="605988" y="2439175"/>
              <a:chExt cx="4114237" cy="1565925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605988" y="2439175"/>
                <a:ext cx="969600" cy="572700"/>
              </a:xfrm>
              <a:prstGeom prst="roundRect">
                <a:avLst>
                  <a:gd name="adj" fmla="val 39940"/>
                </a:avLst>
              </a:prstGeom>
              <a:solidFill>
                <a:srgbClr val="F6B26B"/>
              </a:solidFill>
              <a:ln w="9525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dirty="0">
                    <a:solidFill>
                      <a:srgbClr val="F3F3F3"/>
                    </a:solidFill>
                  </a:rPr>
                  <a:t>Caps</a:t>
                </a:r>
                <a:endParaRPr dirty="0">
                  <a:solidFill>
                    <a:srgbClr val="F3F3F3"/>
                  </a:solidFill>
                </a:endParaRPr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605988" y="3432400"/>
                <a:ext cx="969600" cy="572700"/>
              </a:xfrm>
              <a:prstGeom prst="roundRect">
                <a:avLst>
                  <a:gd name="adj" fmla="val 39940"/>
                </a:avLst>
              </a:prstGeom>
              <a:solidFill>
                <a:srgbClr val="93C47D"/>
              </a:solidFill>
              <a:ln w="9525" cap="flat" cmpd="sng">
                <a:solidFill>
                  <a:srgbClr val="38761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dirty="0">
                    <a:solidFill>
                      <a:srgbClr val="FFFFFF"/>
                    </a:solidFill>
                  </a:rPr>
                  <a:t>Caps</a:t>
                </a:r>
                <a:endParaRPr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1916463" y="2439175"/>
                <a:ext cx="265200" cy="572700"/>
              </a:xfrm>
              <a:prstGeom prst="rect">
                <a:avLst/>
              </a:prstGeom>
              <a:solidFill>
                <a:srgbClr val="B45F0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600"/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1916463" y="3432400"/>
                <a:ext cx="265200" cy="572700"/>
              </a:xfrm>
              <a:prstGeom prst="rect">
                <a:avLst/>
              </a:prstGeom>
              <a:solidFill>
                <a:srgbClr val="38761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cxnSp>
            <p:nvCxnSpPr>
              <p:cNvPr id="100" name="Shape 100"/>
              <p:cNvCxnSpPr>
                <a:stCxn id="96" idx="3"/>
                <a:endCxn id="98" idx="1"/>
              </p:cNvCxnSpPr>
              <p:nvPr/>
            </p:nvCxnSpPr>
            <p:spPr>
              <a:xfrm>
                <a:off x="1575588" y="2725525"/>
                <a:ext cx="340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01" name="Shape 101"/>
              <p:cNvCxnSpPr>
                <a:stCxn id="97" idx="3"/>
                <a:endCxn id="99" idx="1"/>
              </p:cNvCxnSpPr>
              <p:nvPr/>
            </p:nvCxnSpPr>
            <p:spPr>
              <a:xfrm>
                <a:off x="1575588" y="3718750"/>
                <a:ext cx="340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02" name="Shape 102"/>
              <p:cNvSpPr/>
              <p:nvPr/>
            </p:nvSpPr>
            <p:spPr>
              <a:xfrm>
                <a:off x="2712763" y="2947600"/>
                <a:ext cx="969600" cy="572700"/>
              </a:xfrm>
              <a:prstGeom prst="roundRect">
                <a:avLst>
                  <a:gd name="adj" fmla="val 36378"/>
                </a:avLst>
              </a:prstGeom>
              <a:solidFill>
                <a:srgbClr val="6D9EEB"/>
              </a:solidFill>
              <a:ln w="9525" cap="flat" cmpd="sng">
                <a:solidFill>
                  <a:srgbClr val="1155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dirty="0">
                    <a:solidFill>
                      <a:srgbClr val="FFFFFF"/>
                    </a:solidFill>
                  </a:rPr>
                  <a:t>Caps</a:t>
                </a:r>
                <a:endParaRPr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03" name="Shape 103"/>
              <p:cNvCxnSpPr>
                <a:stCxn id="98" idx="3"/>
                <a:endCxn id="102" idx="1"/>
              </p:cNvCxnSpPr>
              <p:nvPr/>
            </p:nvCxnSpPr>
            <p:spPr>
              <a:xfrm>
                <a:off x="2181663" y="2725525"/>
                <a:ext cx="531000" cy="508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04" name="Shape 104"/>
              <p:cNvCxnSpPr>
                <a:stCxn id="99" idx="3"/>
                <a:endCxn id="102" idx="1"/>
              </p:cNvCxnSpPr>
              <p:nvPr/>
            </p:nvCxnSpPr>
            <p:spPr>
              <a:xfrm rot="10800000" flipH="1">
                <a:off x="2181663" y="3233950"/>
                <a:ext cx="531000" cy="484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05" name="Shape 105"/>
              <p:cNvSpPr/>
              <p:nvPr/>
            </p:nvSpPr>
            <p:spPr>
              <a:xfrm>
                <a:off x="3970213" y="2947600"/>
                <a:ext cx="265200" cy="572700"/>
              </a:xfrm>
              <a:prstGeom prst="rect">
                <a:avLst/>
              </a:prstGeom>
              <a:solidFill>
                <a:srgbClr val="1C4587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cxnSp>
            <p:nvCxnSpPr>
              <p:cNvPr id="106" name="Shape 106"/>
              <p:cNvCxnSpPr>
                <a:stCxn id="102" idx="3"/>
                <a:endCxn id="105" idx="1"/>
              </p:cNvCxnSpPr>
              <p:nvPr/>
            </p:nvCxnSpPr>
            <p:spPr>
              <a:xfrm>
                <a:off x="3682363" y="3233950"/>
                <a:ext cx="28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07" name="Shape 107"/>
              <p:cNvSpPr txBox="1"/>
              <p:nvPr/>
            </p:nvSpPr>
            <p:spPr>
              <a:xfrm>
                <a:off x="3485425" y="3620900"/>
                <a:ext cx="1234800" cy="2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sz="1600" b="1" dirty="0">
                    <a:solidFill>
                      <a:srgbClr val="1C4587"/>
                    </a:solidFill>
                  </a:rPr>
                  <a:t>activity vector</a:t>
                </a:r>
                <a:endParaRPr sz="1600" b="1" dirty="0">
                  <a:solidFill>
                    <a:srgbClr val="1C4587"/>
                  </a:solidFill>
                </a:endParaRPr>
              </a:p>
            </p:txBody>
          </p:sp>
          <p:sp>
            <p:nvSpPr>
              <p:cNvPr id="108" name="Shape 108"/>
              <p:cNvSpPr txBox="1"/>
              <p:nvPr/>
            </p:nvSpPr>
            <p:spPr>
              <a:xfrm>
                <a:off x="2759687" y="2452001"/>
                <a:ext cx="1271700" cy="41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" sz="1600" b="1" dirty="0">
                    <a:solidFill>
                      <a:srgbClr val="3C78D8"/>
                    </a:solidFill>
                  </a:rPr>
                  <a:t>group of neurons</a:t>
                </a:r>
                <a:endParaRPr sz="1600" b="1" dirty="0">
                  <a:solidFill>
                    <a:srgbClr val="3C78D8"/>
                  </a:solidFill>
                </a:endParaRPr>
              </a:p>
            </p:txBody>
          </p:sp>
        </p:grpSp>
        <p:pic>
          <p:nvPicPr>
            <p:cNvPr id="109" name="Shape 10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57875" y="2528597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Shape 1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57875" y="3540697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Shape 1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46400" y="3052769"/>
              <a:ext cx="144000" cy="1288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" name="Shape 112"/>
          <p:cNvGrpSpPr/>
          <p:nvPr/>
        </p:nvGrpSpPr>
        <p:grpSpPr>
          <a:xfrm>
            <a:off x="5372073" y="4375545"/>
            <a:ext cx="2712175" cy="1695238"/>
            <a:chOff x="6245950" y="633288"/>
            <a:chExt cx="2712175" cy="1695238"/>
          </a:xfrm>
        </p:grpSpPr>
        <p:grpSp>
          <p:nvGrpSpPr>
            <p:cNvPr id="113" name="Shape 113"/>
            <p:cNvGrpSpPr/>
            <p:nvPr/>
          </p:nvGrpSpPr>
          <p:grpSpPr>
            <a:xfrm>
              <a:off x="6245950" y="633288"/>
              <a:ext cx="2712175" cy="1695238"/>
              <a:chOff x="6287900" y="939913"/>
              <a:chExt cx="2712175" cy="1695238"/>
            </a:xfrm>
          </p:grpSpPr>
          <p:grpSp>
            <p:nvGrpSpPr>
              <p:cNvPr id="114" name="Shape 114"/>
              <p:cNvGrpSpPr/>
              <p:nvPr/>
            </p:nvGrpSpPr>
            <p:grpSpPr>
              <a:xfrm>
                <a:off x="6607225" y="939913"/>
                <a:ext cx="2180625" cy="1323525"/>
                <a:chOff x="5917900" y="2178863"/>
                <a:chExt cx="2180625" cy="1323525"/>
              </a:xfrm>
            </p:grpSpPr>
            <p:sp>
              <p:nvSpPr>
                <p:cNvPr id="115" name="Shape 115"/>
                <p:cNvSpPr/>
                <p:nvPr/>
              </p:nvSpPr>
              <p:spPr>
                <a:xfrm>
                  <a:off x="6046600" y="2178863"/>
                  <a:ext cx="477300" cy="689400"/>
                </a:xfrm>
                <a:prstGeom prst="rtTriangle">
                  <a:avLst/>
                </a:prstGeom>
                <a:solidFill>
                  <a:srgbClr val="B45F06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6" name="Shape 116"/>
                <p:cNvSpPr/>
                <p:nvPr/>
              </p:nvSpPr>
              <p:spPr>
                <a:xfrm>
                  <a:off x="5917900" y="2929688"/>
                  <a:ext cx="606000" cy="572700"/>
                </a:xfrm>
                <a:prstGeom prst="parallelogram">
                  <a:avLst>
                    <a:gd name="adj" fmla="val 25000"/>
                  </a:avLst>
                </a:prstGeom>
                <a:solidFill>
                  <a:srgbClr val="38761D"/>
                </a:solidFill>
                <a:ln w="9525" cap="flat" cmpd="sng">
                  <a:solidFill>
                    <a:srgbClr val="274E1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7" name="Shape 117"/>
                <p:cNvSpPr/>
                <p:nvPr/>
              </p:nvSpPr>
              <p:spPr>
                <a:xfrm>
                  <a:off x="7567525" y="2349613"/>
                  <a:ext cx="531000" cy="5727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1C4587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" name="Shape 118"/>
                <p:cNvSpPr/>
                <p:nvPr/>
              </p:nvSpPr>
              <p:spPr>
                <a:xfrm>
                  <a:off x="7567525" y="2934963"/>
                  <a:ext cx="531000" cy="508500"/>
                </a:xfrm>
                <a:prstGeom prst="flowChartProcess">
                  <a:avLst/>
                </a:prstGeom>
                <a:solidFill>
                  <a:srgbClr val="1C4587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cxnSp>
              <p:nvCxnSpPr>
                <p:cNvPr id="119" name="Shape 119"/>
                <p:cNvCxnSpPr/>
                <p:nvPr/>
              </p:nvCxnSpPr>
              <p:spPr>
                <a:xfrm>
                  <a:off x="6810000" y="2942613"/>
                  <a:ext cx="492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  <p:sp>
            <p:nvSpPr>
              <p:cNvPr id="120" name="Shape 120"/>
              <p:cNvSpPr txBox="1"/>
              <p:nvPr/>
            </p:nvSpPr>
            <p:spPr>
              <a:xfrm>
                <a:off x="6287900" y="2400250"/>
                <a:ext cx="1268100" cy="2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/>
                  <a:t>object parts</a:t>
                </a:r>
                <a:endParaRPr/>
              </a:p>
            </p:txBody>
          </p:sp>
          <p:sp>
            <p:nvSpPr>
              <p:cNvPr id="121" name="Shape 121"/>
              <p:cNvSpPr txBox="1"/>
              <p:nvPr/>
            </p:nvSpPr>
            <p:spPr>
              <a:xfrm>
                <a:off x="8091675" y="2400250"/>
                <a:ext cx="908400" cy="2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/>
                  <a:t>entity</a:t>
                </a:r>
                <a:endParaRPr/>
              </a:p>
            </p:txBody>
          </p:sp>
        </p:grpSp>
        <p:pic>
          <p:nvPicPr>
            <p:cNvPr id="122" name="Shape 1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18450" y="1099597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Shape 1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18450" y="1639297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Shape 1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245025" y="1332100"/>
              <a:ext cx="439964" cy="393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5" name="Shape 125"/>
          <p:cNvGrpSpPr/>
          <p:nvPr/>
        </p:nvGrpSpPr>
        <p:grpSpPr>
          <a:xfrm>
            <a:off x="5447333" y="3064658"/>
            <a:ext cx="2892984" cy="1078906"/>
            <a:chOff x="5549150" y="3052719"/>
            <a:chExt cx="2892984" cy="1078906"/>
          </a:xfrm>
        </p:grpSpPr>
        <p:sp>
          <p:nvSpPr>
            <p:cNvPr id="126" name="Shape 126"/>
            <p:cNvSpPr/>
            <p:nvPr/>
          </p:nvSpPr>
          <p:spPr>
            <a:xfrm>
              <a:off x="7170325" y="3250900"/>
              <a:ext cx="477300" cy="689400"/>
            </a:xfrm>
            <a:prstGeom prst="rtTriangle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 flipH="1">
              <a:off x="5549150" y="3244038"/>
              <a:ext cx="477300" cy="689400"/>
            </a:xfrm>
            <a:prstGeom prst="rtTriangle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28" name="Shape 1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45950" y="3052719"/>
              <a:ext cx="439975" cy="1072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Shape 1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828682" y="3059600"/>
              <a:ext cx="613452" cy="10720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758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31706" y="359759"/>
            <a:ext cx="5521200" cy="623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b="1" dirty="0"/>
              <a:t>Traditional </a:t>
            </a:r>
            <a:r>
              <a:rPr lang="en" b="1" dirty="0" err="1"/>
              <a:t>v.s</a:t>
            </a:r>
            <a:r>
              <a:rPr lang="en" b="1" dirty="0"/>
              <a:t>. Capsule Neuron</a:t>
            </a:r>
            <a:endParaRPr b="1" dirty="0"/>
          </a:p>
        </p:txBody>
      </p:sp>
      <p:sp>
        <p:nvSpPr>
          <p:cNvPr id="135" name="Shape 135"/>
          <p:cNvSpPr txBox="1"/>
          <p:nvPr/>
        </p:nvSpPr>
        <p:spPr>
          <a:xfrm>
            <a:off x="380788" y="4008500"/>
            <a:ext cx="3609626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600" b="1" i="1" dirty="0"/>
              <a:t>Traditional Neuron</a:t>
            </a:r>
            <a:r>
              <a:rPr lang="en" sz="1600" dirty="0"/>
              <a:t>: Scalar → Scalar</a:t>
            </a:r>
            <a:endParaRPr sz="1600" dirty="0"/>
          </a:p>
        </p:txBody>
      </p:sp>
      <p:sp>
        <p:nvSpPr>
          <p:cNvPr id="136" name="Shape 136"/>
          <p:cNvSpPr txBox="1"/>
          <p:nvPr/>
        </p:nvSpPr>
        <p:spPr>
          <a:xfrm>
            <a:off x="168220" y="5823800"/>
            <a:ext cx="91440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04800" indent="-304800">
              <a:lnSpc>
                <a:spcPct val="115000"/>
              </a:lnSpc>
            </a:pP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[ </a:t>
            </a: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Sabour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S., </a:t>
            </a: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Frosst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N., &amp; Hinton, G. E. (2017). Dynamic Routing Between Capsules. </a:t>
            </a:r>
            <a:r>
              <a:rPr lang="en" sz="1000" i="1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arXiv</a:t>
            </a:r>
            <a:r>
              <a:rPr lang="en" sz="1000" i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preprint arXiv:1710.09829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]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894225" y="2137675"/>
            <a:ext cx="2967600" cy="1671000"/>
          </a:xfrm>
          <a:prstGeom prst="roundRect">
            <a:avLst>
              <a:gd name="adj" fmla="val 4235"/>
            </a:avLst>
          </a:prstGeom>
          <a:solidFill>
            <a:srgbClr val="D5A6BD"/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>
              <a:solidFill>
                <a:srgbClr val="F3F3F3"/>
              </a:solidFill>
            </a:endParaRPr>
          </a:p>
        </p:txBody>
      </p:sp>
      <p:grpSp>
        <p:nvGrpSpPr>
          <p:cNvPr id="138" name="Shape 138"/>
          <p:cNvGrpSpPr/>
          <p:nvPr/>
        </p:nvGrpSpPr>
        <p:grpSpPr>
          <a:xfrm>
            <a:off x="311725" y="2288951"/>
            <a:ext cx="357600" cy="1601725"/>
            <a:chOff x="311725" y="1431700"/>
            <a:chExt cx="357600" cy="1601725"/>
          </a:xfrm>
        </p:grpSpPr>
        <p:sp>
          <p:nvSpPr>
            <p:cNvPr id="139" name="Shape 139"/>
            <p:cNvSpPr/>
            <p:nvPr/>
          </p:nvSpPr>
          <p:spPr>
            <a:xfrm>
              <a:off x="311725" y="1431700"/>
              <a:ext cx="357600" cy="357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40" name="Shape 1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0132" y="1534331"/>
              <a:ext cx="260785" cy="173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Shape 141"/>
            <p:cNvSpPr/>
            <p:nvPr/>
          </p:nvSpPr>
          <p:spPr>
            <a:xfrm>
              <a:off x="311725" y="2031225"/>
              <a:ext cx="357600" cy="357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42" name="Shape 1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0128" y="2148192"/>
              <a:ext cx="260785" cy="1687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Shape 143"/>
            <p:cNvSpPr/>
            <p:nvPr/>
          </p:nvSpPr>
          <p:spPr>
            <a:xfrm>
              <a:off x="311725" y="2675825"/>
              <a:ext cx="357600" cy="357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44" name="Shape 1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8184" y="2756934"/>
              <a:ext cx="84681" cy="1764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" name="Shape 145"/>
          <p:cNvGrpSpPr/>
          <p:nvPr/>
        </p:nvGrpSpPr>
        <p:grpSpPr>
          <a:xfrm>
            <a:off x="1835901" y="2650050"/>
            <a:ext cx="2512113" cy="583200"/>
            <a:chOff x="1835900" y="1792800"/>
            <a:chExt cx="2512113" cy="583200"/>
          </a:xfrm>
        </p:grpSpPr>
        <p:grpSp>
          <p:nvGrpSpPr>
            <p:cNvPr id="146" name="Shape 146"/>
            <p:cNvGrpSpPr/>
            <p:nvPr/>
          </p:nvGrpSpPr>
          <p:grpSpPr>
            <a:xfrm>
              <a:off x="1835900" y="1792800"/>
              <a:ext cx="2512113" cy="583200"/>
              <a:chOff x="1835900" y="1792800"/>
              <a:chExt cx="2512113" cy="583200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2596925" y="1792800"/>
                <a:ext cx="1166700" cy="5832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sz="1400" dirty="0"/>
                  <a:t>Activation</a:t>
                </a:r>
                <a:endParaRPr sz="1400" dirty="0"/>
              </a:p>
              <a:p>
                <a:r>
                  <a:rPr lang="en" sz="1400" dirty="0"/>
                  <a:t>function</a:t>
                </a:r>
                <a:endParaRPr sz="1400" dirty="0"/>
              </a:p>
            </p:txBody>
          </p:sp>
          <p:cxnSp>
            <p:nvCxnSpPr>
              <p:cNvPr id="148" name="Shape 148"/>
              <p:cNvCxnSpPr>
                <a:stCxn id="147" idx="3"/>
                <a:endCxn id="149" idx="1"/>
              </p:cNvCxnSpPr>
              <p:nvPr/>
            </p:nvCxnSpPr>
            <p:spPr>
              <a:xfrm>
                <a:off x="3763625" y="2084400"/>
                <a:ext cx="2268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50" name="Shape 150"/>
              <p:cNvSpPr/>
              <p:nvPr/>
            </p:nvSpPr>
            <p:spPr>
              <a:xfrm>
                <a:off x="2012538" y="1900700"/>
                <a:ext cx="357600" cy="357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cxnSp>
            <p:nvCxnSpPr>
              <p:cNvPr id="151" name="Shape 151"/>
              <p:cNvCxnSpPr>
                <a:stCxn id="152" idx="6"/>
                <a:endCxn id="150" idx="1"/>
              </p:cNvCxnSpPr>
              <p:nvPr/>
            </p:nvCxnSpPr>
            <p:spPr>
              <a:xfrm>
                <a:off x="1835900" y="2074538"/>
                <a:ext cx="176700" cy="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53" name="Shape 153"/>
              <p:cNvCxnSpPr>
                <a:stCxn id="150" idx="3"/>
                <a:endCxn id="147" idx="1"/>
              </p:cNvCxnSpPr>
              <p:nvPr/>
            </p:nvCxnSpPr>
            <p:spPr>
              <a:xfrm>
                <a:off x="2370138" y="2079500"/>
                <a:ext cx="226800" cy="4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49" name="Shape 149"/>
              <p:cNvSpPr/>
              <p:nvPr/>
            </p:nvSpPr>
            <p:spPr>
              <a:xfrm>
                <a:off x="3990413" y="1905600"/>
                <a:ext cx="357600" cy="357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154" name="Shape 15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097225" y="1982756"/>
                <a:ext cx="144000" cy="2032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Shape 15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119375" y="1995508"/>
                <a:ext cx="144000" cy="163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6" name="Shape 15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350256" y="2115397"/>
              <a:ext cx="301255" cy="2026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Shape 157"/>
          <p:cNvGrpSpPr/>
          <p:nvPr/>
        </p:nvGrpSpPr>
        <p:grpSpPr>
          <a:xfrm>
            <a:off x="669326" y="2467739"/>
            <a:ext cx="1166575" cy="1244137"/>
            <a:chOff x="669325" y="1610488"/>
            <a:chExt cx="1166575" cy="1244137"/>
          </a:xfrm>
        </p:grpSpPr>
        <p:pic>
          <p:nvPicPr>
            <p:cNvPr id="158" name="Shape 15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082457" y="2582581"/>
              <a:ext cx="84673" cy="157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Shape 152"/>
            <p:cNvSpPr/>
            <p:nvPr/>
          </p:nvSpPr>
          <p:spPr>
            <a:xfrm>
              <a:off x="1478300" y="1895738"/>
              <a:ext cx="357600" cy="3576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59" name="Shape 15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86091" y="1993839"/>
              <a:ext cx="142015" cy="16138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0" name="Shape 160"/>
            <p:cNvCxnSpPr>
              <a:stCxn id="139" idx="3"/>
              <a:endCxn id="152" idx="2"/>
            </p:cNvCxnSpPr>
            <p:nvPr/>
          </p:nvCxnSpPr>
          <p:spPr>
            <a:xfrm>
              <a:off x="669325" y="1610500"/>
              <a:ext cx="809100" cy="464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1" name="Shape 161"/>
            <p:cNvCxnSpPr>
              <a:stCxn id="141" idx="3"/>
              <a:endCxn id="152" idx="2"/>
            </p:cNvCxnSpPr>
            <p:nvPr/>
          </p:nvCxnSpPr>
          <p:spPr>
            <a:xfrm rot="10800000" flipH="1">
              <a:off x="669325" y="2074425"/>
              <a:ext cx="809100" cy="135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2" name="Shape 162"/>
            <p:cNvCxnSpPr>
              <a:stCxn id="143" idx="3"/>
              <a:endCxn id="152" idx="2"/>
            </p:cNvCxnSpPr>
            <p:nvPr/>
          </p:nvCxnSpPr>
          <p:spPr>
            <a:xfrm rot="10800000" flipH="1">
              <a:off x="669325" y="2074625"/>
              <a:ext cx="809100" cy="78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63" name="Shape 16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84400" y="1610488"/>
              <a:ext cx="280800" cy="1934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16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948988" y="1905600"/>
              <a:ext cx="265200" cy="1787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5" name="Shape 165"/>
          <p:cNvGrpSpPr/>
          <p:nvPr/>
        </p:nvGrpSpPr>
        <p:grpSpPr>
          <a:xfrm>
            <a:off x="452199" y="4530926"/>
            <a:ext cx="3132899" cy="1000499"/>
            <a:chOff x="487873" y="3773975"/>
            <a:chExt cx="3132899" cy="1000499"/>
          </a:xfrm>
        </p:grpSpPr>
        <p:pic>
          <p:nvPicPr>
            <p:cNvPr id="166" name="Shape 166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21438" y="3773975"/>
              <a:ext cx="1702875" cy="34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Shape 16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87875" y="4186378"/>
              <a:ext cx="819697" cy="23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Shape 168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87873" y="4554512"/>
              <a:ext cx="3132899" cy="2199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Shape 169"/>
          <p:cNvSpPr/>
          <p:nvPr/>
        </p:nvSpPr>
        <p:spPr>
          <a:xfrm>
            <a:off x="4979875" y="2106150"/>
            <a:ext cx="3213600" cy="1671000"/>
          </a:xfrm>
          <a:prstGeom prst="roundRect">
            <a:avLst>
              <a:gd name="adj" fmla="val 34029"/>
            </a:avLst>
          </a:prstGeom>
          <a:solidFill>
            <a:srgbClr val="6D9EEB"/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>
              <a:solidFill>
                <a:srgbClr val="F3F3F3"/>
              </a:solidFill>
            </a:endParaRPr>
          </a:p>
        </p:txBody>
      </p:sp>
      <p:grpSp>
        <p:nvGrpSpPr>
          <p:cNvPr id="170" name="Shape 170"/>
          <p:cNvGrpSpPr/>
          <p:nvPr/>
        </p:nvGrpSpPr>
        <p:grpSpPr>
          <a:xfrm>
            <a:off x="4598063" y="2235413"/>
            <a:ext cx="265200" cy="1317700"/>
            <a:chOff x="4598063" y="1378163"/>
            <a:chExt cx="265200" cy="1317700"/>
          </a:xfrm>
        </p:grpSpPr>
        <p:sp>
          <p:nvSpPr>
            <p:cNvPr id="171" name="Shape 171"/>
            <p:cNvSpPr/>
            <p:nvPr/>
          </p:nvSpPr>
          <p:spPr>
            <a:xfrm>
              <a:off x="4598063" y="1378163"/>
              <a:ext cx="265200" cy="572700"/>
            </a:xfrm>
            <a:prstGeom prst="rect">
              <a:avLst/>
            </a:prstGeom>
            <a:solidFill>
              <a:srgbClr val="E69138"/>
            </a:solidFill>
            <a:ln w="9525" cap="flat" cmpd="sng">
              <a:solidFill>
                <a:srgbClr val="B45F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600"/>
            </a:p>
          </p:txBody>
        </p:sp>
        <p:pic>
          <p:nvPicPr>
            <p:cNvPr id="172" name="Shape 172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617575" y="1588022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Shape 173"/>
            <p:cNvSpPr/>
            <p:nvPr/>
          </p:nvSpPr>
          <p:spPr>
            <a:xfrm>
              <a:off x="4598063" y="2123163"/>
              <a:ext cx="265200" cy="5727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74" name="Shape 174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4617575" y="2333022"/>
              <a:ext cx="226200" cy="1530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5" name="Shape 175"/>
          <p:cNvGrpSpPr/>
          <p:nvPr/>
        </p:nvGrpSpPr>
        <p:grpSpPr>
          <a:xfrm>
            <a:off x="6471289" y="2609314"/>
            <a:ext cx="2241025" cy="572713"/>
            <a:chOff x="6471288" y="1752063"/>
            <a:chExt cx="2241025" cy="572713"/>
          </a:xfrm>
        </p:grpSpPr>
        <p:sp>
          <p:nvSpPr>
            <p:cNvPr id="176" name="Shape 176"/>
            <p:cNvSpPr/>
            <p:nvPr/>
          </p:nvSpPr>
          <p:spPr>
            <a:xfrm>
              <a:off x="8447113" y="1752075"/>
              <a:ext cx="265200" cy="572700"/>
            </a:xfrm>
            <a:prstGeom prst="rect">
              <a:avLst/>
            </a:prstGeom>
            <a:solidFill>
              <a:srgbClr val="1C458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177" name="Shape 177"/>
            <p:cNvCxnSpPr>
              <a:stCxn id="178" idx="3"/>
              <a:endCxn id="176" idx="1"/>
            </p:cNvCxnSpPr>
            <p:nvPr/>
          </p:nvCxnSpPr>
          <p:spPr>
            <a:xfrm>
              <a:off x="8006875" y="2038425"/>
              <a:ext cx="440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79" name="Shape 179"/>
            <p:cNvGrpSpPr/>
            <p:nvPr/>
          </p:nvGrpSpPr>
          <p:grpSpPr>
            <a:xfrm>
              <a:off x="6471288" y="1752063"/>
              <a:ext cx="1535588" cy="572700"/>
              <a:chOff x="6471288" y="1752063"/>
              <a:chExt cx="1535588" cy="572700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6697438" y="1752063"/>
                <a:ext cx="265200" cy="572700"/>
              </a:xfrm>
              <a:prstGeom prst="rect">
                <a:avLst/>
              </a:prstGeom>
              <a:solidFill>
                <a:srgbClr val="999999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000"/>
              </a:p>
            </p:txBody>
          </p:sp>
          <p:sp>
            <p:nvSpPr>
              <p:cNvPr id="178" name="Shape 178"/>
              <p:cNvSpPr/>
              <p:nvPr/>
            </p:nvSpPr>
            <p:spPr>
              <a:xfrm>
                <a:off x="7188775" y="1859625"/>
                <a:ext cx="818100" cy="357600"/>
              </a:xfrm>
              <a:prstGeom prst="rect">
                <a:avLst/>
              </a:prstGeom>
              <a:solidFill>
                <a:srgbClr val="CCCCCC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sz="1000" i="1">
                    <a:solidFill>
                      <a:srgbClr val="FFFFFF"/>
                    </a:solidFill>
                  </a:rPr>
                  <a:t>Squashing</a:t>
                </a:r>
                <a:endParaRPr sz="1000" i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1" name="Shape 181"/>
              <p:cNvCxnSpPr>
                <a:stCxn id="182" idx="6"/>
                <a:endCxn id="180" idx="1"/>
              </p:cNvCxnSpPr>
              <p:nvPr/>
            </p:nvCxnSpPr>
            <p:spPr>
              <a:xfrm>
                <a:off x="6471288" y="2038425"/>
                <a:ext cx="2262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83" name="Shape 183"/>
              <p:cNvCxnSpPr>
                <a:stCxn id="180" idx="3"/>
                <a:endCxn id="178" idx="1"/>
              </p:cNvCxnSpPr>
              <p:nvPr/>
            </p:nvCxnSpPr>
            <p:spPr>
              <a:xfrm>
                <a:off x="6962638" y="2038413"/>
                <a:ext cx="2262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pic>
            <p:nvPicPr>
              <p:cNvPr id="184" name="Shape 184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6758075" y="1961900"/>
                <a:ext cx="144001" cy="153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5" name="Shape 185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8498150" y="1974007"/>
              <a:ext cx="144000" cy="1288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6" name="Shape 186"/>
          <p:cNvGrpSpPr/>
          <p:nvPr/>
        </p:nvGrpSpPr>
        <p:grpSpPr>
          <a:xfrm>
            <a:off x="4863263" y="2235413"/>
            <a:ext cx="969600" cy="1317700"/>
            <a:chOff x="4863263" y="1378163"/>
            <a:chExt cx="969600" cy="1317700"/>
          </a:xfrm>
        </p:grpSpPr>
        <p:sp>
          <p:nvSpPr>
            <p:cNvPr id="187" name="Shape 187"/>
            <p:cNvSpPr/>
            <p:nvPr/>
          </p:nvSpPr>
          <p:spPr>
            <a:xfrm>
              <a:off x="5567663" y="1378163"/>
              <a:ext cx="265200" cy="572700"/>
            </a:xfrm>
            <a:prstGeom prst="rect">
              <a:avLst/>
            </a:prstGeom>
            <a:solidFill>
              <a:srgbClr val="E69138"/>
            </a:solidFill>
            <a:ln w="9525" cap="flat" cmpd="sng">
              <a:solidFill>
                <a:srgbClr val="B45F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600"/>
            </a:p>
          </p:txBody>
        </p:sp>
        <p:sp>
          <p:nvSpPr>
            <p:cNvPr id="188" name="Shape 188"/>
            <p:cNvSpPr/>
            <p:nvPr/>
          </p:nvSpPr>
          <p:spPr>
            <a:xfrm>
              <a:off x="5567663" y="2123163"/>
              <a:ext cx="265200" cy="5727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189" name="Shape 189"/>
            <p:cNvCxnSpPr>
              <a:stCxn id="171" idx="3"/>
              <a:endCxn id="187" idx="1"/>
            </p:cNvCxnSpPr>
            <p:nvPr/>
          </p:nvCxnSpPr>
          <p:spPr>
            <a:xfrm>
              <a:off x="4863263" y="1664513"/>
              <a:ext cx="704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0" name="Shape 190"/>
            <p:cNvCxnSpPr>
              <a:stCxn id="173" idx="3"/>
              <a:endCxn id="188" idx="1"/>
            </p:cNvCxnSpPr>
            <p:nvPr/>
          </p:nvCxnSpPr>
          <p:spPr>
            <a:xfrm>
              <a:off x="4863263" y="2409513"/>
              <a:ext cx="704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91" name="Shape 191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5587175" y="1596077"/>
              <a:ext cx="226200" cy="136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Shape 192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5587175" y="2342825"/>
              <a:ext cx="226200" cy="1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Shape 193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5098275" y="1749906"/>
              <a:ext cx="265175" cy="16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Shape 194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5092625" y="2536382"/>
              <a:ext cx="265200" cy="1580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5" name="Shape 195"/>
          <p:cNvGrpSpPr/>
          <p:nvPr/>
        </p:nvGrpSpPr>
        <p:grpSpPr>
          <a:xfrm>
            <a:off x="5832864" y="2516468"/>
            <a:ext cx="638425" cy="784271"/>
            <a:chOff x="5832863" y="1659217"/>
            <a:chExt cx="638425" cy="784271"/>
          </a:xfrm>
        </p:grpSpPr>
        <p:sp>
          <p:nvSpPr>
            <p:cNvPr id="182" name="Shape 182"/>
            <p:cNvSpPr/>
            <p:nvPr/>
          </p:nvSpPr>
          <p:spPr>
            <a:xfrm>
              <a:off x="6113688" y="1859625"/>
              <a:ext cx="357600" cy="357600"/>
            </a:xfrm>
            <a:prstGeom prst="ellipse">
              <a:avLst/>
            </a:prstGeom>
            <a:solidFill>
              <a:srgbClr val="999999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196" name="Shape 196"/>
            <p:cNvCxnSpPr>
              <a:stCxn id="187" idx="3"/>
              <a:endCxn id="182" idx="2"/>
            </p:cNvCxnSpPr>
            <p:nvPr/>
          </p:nvCxnSpPr>
          <p:spPr>
            <a:xfrm>
              <a:off x="5832863" y="1664513"/>
              <a:ext cx="280800" cy="373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7" name="Shape 197"/>
            <p:cNvCxnSpPr>
              <a:stCxn id="188" idx="3"/>
              <a:endCxn id="182" idx="2"/>
            </p:cNvCxnSpPr>
            <p:nvPr/>
          </p:nvCxnSpPr>
          <p:spPr>
            <a:xfrm rot="10800000" flipH="1">
              <a:off x="5832863" y="2038413"/>
              <a:ext cx="280800" cy="371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98" name="Shape 198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6207387" y="1941713"/>
              <a:ext cx="170203" cy="193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Shape 199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5966500" y="1659217"/>
              <a:ext cx="226800" cy="163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Shape 200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5966800" y="2280910"/>
              <a:ext cx="226200" cy="1625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1" name="Shape 201"/>
          <p:cNvGrpSpPr/>
          <p:nvPr/>
        </p:nvGrpSpPr>
        <p:grpSpPr>
          <a:xfrm>
            <a:off x="5768650" y="1544439"/>
            <a:ext cx="1616800" cy="2423525"/>
            <a:chOff x="5746650" y="684825"/>
            <a:chExt cx="1616800" cy="2423525"/>
          </a:xfrm>
        </p:grpSpPr>
        <p:sp>
          <p:nvSpPr>
            <p:cNvPr id="202" name="Shape 202"/>
            <p:cNvSpPr/>
            <p:nvPr/>
          </p:nvSpPr>
          <p:spPr>
            <a:xfrm>
              <a:off x="5746650" y="1038050"/>
              <a:ext cx="540000" cy="20703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6329650" y="684825"/>
              <a:ext cx="1033800" cy="4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b="1">
                  <a:solidFill>
                    <a:srgbClr val="FF0000"/>
                  </a:solidFill>
                </a:rPr>
                <a:t>????</a:t>
              </a:r>
              <a:endParaRPr b="1">
                <a:solidFill>
                  <a:srgbClr val="FF0000"/>
                </a:solidFill>
              </a:endParaRPr>
            </a:p>
          </p:txBody>
        </p:sp>
      </p:grpSp>
      <p:grpSp>
        <p:nvGrpSpPr>
          <p:cNvPr id="205" name="Shape 205"/>
          <p:cNvGrpSpPr/>
          <p:nvPr/>
        </p:nvGrpSpPr>
        <p:grpSpPr>
          <a:xfrm>
            <a:off x="4876225" y="3988022"/>
            <a:ext cx="3644046" cy="1632617"/>
            <a:chOff x="4876225" y="3130771"/>
            <a:chExt cx="3644046" cy="1632617"/>
          </a:xfrm>
        </p:grpSpPr>
        <p:sp>
          <p:nvSpPr>
            <p:cNvPr id="206" name="Shape 206"/>
            <p:cNvSpPr txBox="1"/>
            <p:nvPr/>
          </p:nvSpPr>
          <p:spPr>
            <a:xfrm>
              <a:off x="5032509" y="3130771"/>
              <a:ext cx="3331500" cy="4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1600" b="1" i="1" dirty="0"/>
                <a:t>Capsule Neuron</a:t>
              </a:r>
              <a:r>
                <a:rPr lang="en" sz="1600" dirty="0"/>
                <a:t>: Vector → Vector</a:t>
              </a:r>
              <a:endParaRPr sz="1600" dirty="0"/>
            </a:p>
          </p:txBody>
        </p:sp>
        <p:grpSp>
          <p:nvGrpSpPr>
            <p:cNvPr id="207" name="Shape 207"/>
            <p:cNvGrpSpPr/>
            <p:nvPr/>
          </p:nvGrpSpPr>
          <p:grpSpPr>
            <a:xfrm>
              <a:off x="4876225" y="3617800"/>
              <a:ext cx="3644046" cy="1145587"/>
              <a:chOff x="4876225" y="3617800"/>
              <a:chExt cx="3644046" cy="1145587"/>
            </a:xfrm>
          </p:grpSpPr>
          <p:pic>
            <p:nvPicPr>
              <p:cNvPr id="208" name="Shape 208"/>
              <p:cNvPicPr preferRelativeResize="0"/>
              <p:nvPr/>
            </p:nvPicPr>
            <p:blipFill>
              <a:blip r:embed="rId27">
                <a:alphaModFix/>
              </a:blip>
              <a:stretch>
                <a:fillRect/>
              </a:stretch>
            </p:blipFill>
            <p:spPr>
              <a:xfrm>
                <a:off x="5129350" y="3705612"/>
                <a:ext cx="1281625" cy="235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" name="Shape 209"/>
              <p:cNvPicPr preferRelativeResize="0"/>
              <p:nvPr/>
            </p:nvPicPr>
            <p:blipFill>
              <a:blip r:embed="rId28">
                <a:alphaModFix/>
              </a:blip>
              <a:stretch>
                <a:fillRect/>
              </a:stretch>
            </p:blipFill>
            <p:spPr>
              <a:xfrm>
                <a:off x="4876225" y="4139687"/>
                <a:ext cx="3644046" cy="623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Shape 210"/>
              <p:cNvPicPr preferRelativeResize="0"/>
              <p:nvPr/>
            </p:nvPicPr>
            <p:blipFill>
              <a:blip r:embed="rId29">
                <a:alphaModFix/>
              </a:blip>
              <a:stretch>
                <a:fillRect/>
              </a:stretch>
            </p:blipFill>
            <p:spPr>
              <a:xfrm>
                <a:off x="6697438" y="3617800"/>
                <a:ext cx="1497863" cy="410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11" name="Shape 211"/>
          <p:cNvSpPr/>
          <p:nvPr/>
        </p:nvSpPr>
        <p:spPr>
          <a:xfrm>
            <a:off x="7202500" y="941425"/>
            <a:ext cx="319800" cy="319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7202502" y="1337425"/>
            <a:ext cx="319800" cy="690600"/>
          </a:xfrm>
          <a:prstGeom prst="rect">
            <a:avLst/>
          </a:prstGeom>
          <a:solidFill>
            <a:srgbClr val="E69138"/>
          </a:solidFill>
          <a:ln w="9525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600"/>
          </a:p>
        </p:txBody>
      </p:sp>
      <p:sp>
        <p:nvSpPr>
          <p:cNvPr id="213" name="Shape 213"/>
          <p:cNvSpPr txBox="1"/>
          <p:nvPr/>
        </p:nvSpPr>
        <p:spPr>
          <a:xfrm>
            <a:off x="7577299" y="941425"/>
            <a:ext cx="920851" cy="34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Scalar</a:t>
            </a:r>
            <a:endParaRPr dirty="0"/>
          </a:p>
        </p:txBody>
      </p:sp>
      <p:sp>
        <p:nvSpPr>
          <p:cNvPr id="214" name="Shape 214"/>
          <p:cNvSpPr txBox="1"/>
          <p:nvPr/>
        </p:nvSpPr>
        <p:spPr>
          <a:xfrm>
            <a:off x="7589950" y="1523800"/>
            <a:ext cx="14940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Column Vector</a:t>
            </a:r>
            <a:endParaRPr/>
          </a:p>
        </p:txBody>
      </p:sp>
      <p:grpSp>
        <p:nvGrpSpPr>
          <p:cNvPr id="215" name="Shape 215"/>
          <p:cNvGrpSpPr/>
          <p:nvPr/>
        </p:nvGrpSpPr>
        <p:grpSpPr>
          <a:xfrm>
            <a:off x="6984075" y="4530113"/>
            <a:ext cx="2377300" cy="1270488"/>
            <a:chOff x="5746650" y="1837825"/>
            <a:chExt cx="2377300" cy="1270488"/>
          </a:xfrm>
        </p:grpSpPr>
        <p:sp>
          <p:nvSpPr>
            <p:cNvPr id="216" name="Shape 216"/>
            <p:cNvSpPr/>
            <p:nvPr/>
          </p:nvSpPr>
          <p:spPr>
            <a:xfrm>
              <a:off x="5746650" y="2257513"/>
              <a:ext cx="1616700" cy="8508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Shape 217"/>
            <p:cNvSpPr txBox="1"/>
            <p:nvPr/>
          </p:nvSpPr>
          <p:spPr>
            <a:xfrm>
              <a:off x="7090150" y="1837825"/>
              <a:ext cx="1033800" cy="4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b="1">
                  <a:solidFill>
                    <a:srgbClr val="FF0000"/>
                  </a:solidFill>
                </a:rPr>
                <a:t>????</a:t>
              </a:r>
              <a:endParaRPr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17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870225" y="2517450"/>
            <a:ext cx="6573600" cy="2971500"/>
          </a:xfrm>
          <a:prstGeom prst="roundRect">
            <a:avLst>
              <a:gd name="adj" fmla="val 27334"/>
            </a:avLst>
          </a:prstGeom>
          <a:solidFill>
            <a:srgbClr val="6D9EEB"/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>
              <a:solidFill>
                <a:srgbClr val="F3F3F3"/>
              </a:solidFill>
            </a:endParaRPr>
          </a:p>
        </p:txBody>
      </p:sp>
      <p:grpSp>
        <p:nvGrpSpPr>
          <p:cNvPr id="223" name="Shape 223"/>
          <p:cNvGrpSpPr/>
          <p:nvPr/>
        </p:nvGrpSpPr>
        <p:grpSpPr>
          <a:xfrm>
            <a:off x="2075886" y="2825413"/>
            <a:ext cx="1490477" cy="1813652"/>
            <a:chOff x="2075885" y="1891963"/>
            <a:chExt cx="1490477" cy="1813652"/>
          </a:xfrm>
        </p:grpSpPr>
        <p:sp>
          <p:nvSpPr>
            <p:cNvPr id="224" name="Shape 224"/>
            <p:cNvSpPr/>
            <p:nvPr/>
          </p:nvSpPr>
          <p:spPr>
            <a:xfrm>
              <a:off x="3133163" y="1891975"/>
              <a:ext cx="433200" cy="473400"/>
            </a:xfrm>
            <a:prstGeom prst="ellipse">
              <a:avLst/>
            </a:prstGeom>
            <a:solidFill>
              <a:srgbClr val="999999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225" name="Shape 225"/>
            <p:cNvCxnSpPr>
              <a:stCxn id="226" idx="3"/>
              <a:endCxn id="224" idx="2"/>
            </p:cNvCxnSpPr>
            <p:nvPr/>
          </p:nvCxnSpPr>
          <p:spPr>
            <a:xfrm>
              <a:off x="2083110" y="2128694"/>
              <a:ext cx="1050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27" name="Shape 227"/>
            <p:cNvCxnSpPr>
              <a:stCxn id="228" idx="3"/>
              <a:endCxn id="224" idx="2"/>
            </p:cNvCxnSpPr>
            <p:nvPr/>
          </p:nvCxnSpPr>
          <p:spPr>
            <a:xfrm rot="10800000" flipH="1">
              <a:off x="2075885" y="2128815"/>
              <a:ext cx="1057200" cy="1576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229" name="Shape 2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50553" y="2012383"/>
              <a:ext cx="204662" cy="232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Shape 2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67712" y="1891963"/>
              <a:ext cx="280875" cy="1345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Shape 2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908025" y="2556612"/>
              <a:ext cx="280875" cy="1345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Shape 232"/>
          <p:cNvSpPr/>
          <p:nvPr/>
        </p:nvSpPr>
        <p:spPr>
          <a:xfrm>
            <a:off x="5680455" y="914925"/>
            <a:ext cx="3385170" cy="1560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33" name="Shape 233"/>
          <p:cNvGrpSpPr/>
          <p:nvPr/>
        </p:nvGrpSpPr>
        <p:grpSpPr>
          <a:xfrm>
            <a:off x="3566364" y="2669601"/>
            <a:ext cx="3332413" cy="785100"/>
            <a:chOff x="3566363" y="1736151"/>
            <a:chExt cx="3332413" cy="785100"/>
          </a:xfrm>
        </p:grpSpPr>
        <p:cxnSp>
          <p:nvCxnSpPr>
            <p:cNvPr id="234" name="Shape 234"/>
            <p:cNvCxnSpPr>
              <a:stCxn id="235" idx="3"/>
              <a:endCxn id="236" idx="1"/>
            </p:cNvCxnSpPr>
            <p:nvPr/>
          </p:nvCxnSpPr>
          <p:spPr>
            <a:xfrm>
              <a:off x="6273850" y="2128700"/>
              <a:ext cx="261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237" name="Shape 237"/>
            <p:cNvGrpSpPr/>
            <p:nvPr/>
          </p:nvGrpSpPr>
          <p:grpSpPr>
            <a:xfrm>
              <a:off x="3566363" y="1736151"/>
              <a:ext cx="3332413" cy="785100"/>
              <a:chOff x="3566363" y="1736151"/>
              <a:chExt cx="3332413" cy="785100"/>
            </a:xfrm>
          </p:grpSpPr>
          <p:sp>
            <p:nvSpPr>
              <p:cNvPr id="238" name="Shape 238"/>
              <p:cNvSpPr/>
              <p:nvPr/>
            </p:nvSpPr>
            <p:spPr>
              <a:xfrm>
                <a:off x="4218015" y="1736151"/>
                <a:ext cx="363600" cy="785100"/>
              </a:xfrm>
              <a:prstGeom prst="rect">
                <a:avLst/>
              </a:prstGeom>
              <a:solidFill>
                <a:srgbClr val="999999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000"/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5006650" y="1750250"/>
                <a:ext cx="1267200" cy="756900"/>
              </a:xfrm>
              <a:prstGeom prst="rect">
                <a:avLst/>
              </a:prstGeom>
              <a:solidFill>
                <a:srgbClr val="D9D9D9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i="1">
                    <a:solidFill>
                      <a:srgbClr val="FFFFFF"/>
                    </a:solidFill>
                  </a:rPr>
                  <a:t>Squashing</a:t>
                </a:r>
                <a:endParaRPr i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39" name="Shape 239"/>
              <p:cNvCxnSpPr>
                <a:stCxn id="224" idx="6"/>
                <a:endCxn id="238" idx="1"/>
              </p:cNvCxnSpPr>
              <p:nvPr/>
            </p:nvCxnSpPr>
            <p:spPr>
              <a:xfrm>
                <a:off x="3566363" y="2128675"/>
                <a:ext cx="65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40" name="Shape 240"/>
              <p:cNvCxnSpPr>
                <a:stCxn id="238" idx="3"/>
                <a:endCxn id="235" idx="1"/>
              </p:cNvCxnSpPr>
              <p:nvPr/>
            </p:nvCxnSpPr>
            <p:spPr>
              <a:xfrm>
                <a:off x="4581615" y="2128701"/>
                <a:ext cx="425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pic>
            <p:nvPicPr>
              <p:cNvPr id="241" name="Shape 24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297454" y="2030630"/>
                <a:ext cx="204675" cy="2174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6" name="Shape 236"/>
              <p:cNvSpPr/>
              <p:nvPr/>
            </p:nvSpPr>
            <p:spPr>
              <a:xfrm>
                <a:off x="6535175" y="1750250"/>
                <a:ext cx="363600" cy="756900"/>
              </a:xfrm>
              <a:prstGeom prst="rect">
                <a:avLst/>
              </a:prstGeom>
              <a:solidFill>
                <a:srgbClr val="1C4587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242" name="Shape 24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564575" y="2031304"/>
                <a:ext cx="304800" cy="1947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43" name="Shape 243"/>
          <p:cNvGrpSpPr/>
          <p:nvPr/>
        </p:nvGrpSpPr>
        <p:grpSpPr>
          <a:xfrm>
            <a:off x="285026" y="2669444"/>
            <a:ext cx="1798084" cy="2362346"/>
            <a:chOff x="285026" y="1735994"/>
            <a:chExt cx="1798084" cy="2362346"/>
          </a:xfrm>
        </p:grpSpPr>
        <p:sp>
          <p:nvSpPr>
            <p:cNvPr id="226" name="Shape 226"/>
            <p:cNvSpPr/>
            <p:nvPr/>
          </p:nvSpPr>
          <p:spPr>
            <a:xfrm>
              <a:off x="1719510" y="1735994"/>
              <a:ext cx="363600" cy="785400"/>
            </a:xfrm>
            <a:prstGeom prst="rect">
              <a:avLst/>
            </a:prstGeom>
            <a:solidFill>
              <a:srgbClr val="E69138"/>
            </a:solidFill>
            <a:ln w="9525" cap="flat" cmpd="sng">
              <a:solidFill>
                <a:srgbClr val="B45F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600"/>
            </a:p>
          </p:txBody>
        </p:sp>
        <p:sp>
          <p:nvSpPr>
            <p:cNvPr id="228" name="Shape 228"/>
            <p:cNvSpPr/>
            <p:nvPr/>
          </p:nvSpPr>
          <p:spPr>
            <a:xfrm>
              <a:off x="1712285" y="3312915"/>
              <a:ext cx="363600" cy="7854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285027" y="1736000"/>
              <a:ext cx="363600" cy="785400"/>
            </a:xfrm>
            <a:prstGeom prst="rect">
              <a:avLst/>
            </a:prstGeom>
            <a:solidFill>
              <a:srgbClr val="E69138"/>
            </a:solidFill>
            <a:ln w="9525" cap="flat" cmpd="sng">
              <a:solidFill>
                <a:srgbClr val="B45F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600"/>
            </a:p>
          </p:txBody>
        </p:sp>
        <p:sp>
          <p:nvSpPr>
            <p:cNvPr id="245" name="Shape 245"/>
            <p:cNvSpPr/>
            <p:nvPr/>
          </p:nvSpPr>
          <p:spPr>
            <a:xfrm>
              <a:off x="285026" y="3312940"/>
              <a:ext cx="363600" cy="785400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246" name="Shape 246"/>
            <p:cNvCxnSpPr>
              <a:stCxn id="244" idx="3"/>
              <a:endCxn id="226" idx="1"/>
            </p:cNvCxnSpPr>
            <p:nvPr/>
          </p:nvCxnSpPr>
          <p:spPr>
            <a:xfrm>
              <a:off x="648627" y="2128700"/>
              <a:ext cx="1071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7" name="Shape 247"/>
            <p:cNvCxnSpPr>
              <a:stCxn id="245" idx="3"/>
              <a:endCxn id="228" idx="1"/>
            </p:cNvCxnSpPr>
            <p:nvPr/>
          </p:nvCxnSpPr>
          <p:spPr>
            <a:xfrm>
              <a:off x="648626" y="3705640"/>
              <a:ext cx="1063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248" name="Shape 24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26450" y="2033673"/>
              <a:ext cx="280875" cy="190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Shape 24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14366" y="3610662"/>
              <a:ext cx="280875" cy="189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Shape 25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60929" y="2043675"/>
              <a:ext cx="280875" cy="170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Shape 25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41749" y="3615764"/>
              <a:ext cx="304800" cy="1797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Shape 25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051475" y="2213687"/>
              <a:ext cx="425100" cy="25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Shape 25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051475" y="3330589"/>
              <a:ext cx="425100" cy="253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4" name="Shape 254"/>
          <p:cNvSpPr txBox="1"/>
          <p:nvPr/>
        </p:nvSpPr>
        <p:spPr>
          <a:xfrm>
            <a:off x="474650" y="5684324"/>
            <a:ext cx="66324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04800" indent="-304800">
              <a:lnSpc>
                <a:spcPct val="115000"/>
              </a:lnSpc>
            </a:pP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[ </a:t>
            </a: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Sabour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S., </a:t>
            </a: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Frosst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N., &amp; Hinton, G. E. (2017). Dynamic Routing Between Capsules. </a:t>
            </a:r>
            <a:r>
              <a:rPr lang="en" sz="1000" i="1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arXiv</a:t>
            </a:r>
            <a:r>
              <a:rPr lang="en" sz="1000" i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preprint arXiv:1710.09829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]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6" name="Shape 256"/>
          <p:cNvGrpSpPr/>
          <p:nvPr/>
        </p:nvGrpSpPr>
        <p:grpSpPr>
          <a:xfrm>
            <a:off x="3133163" y="3247460"/>
            <a:ext cx="5579128" cy="1784167"/>
            <a:chOff x="3133163" y="2314009"/>
            <a:chExt cx="5579128" cy="1784167"/>
          </a:xfrm>
        </p:grpSpPr>
        <p:sp>
          <p:nvSpPr>
            <p:cNvPr id="257" name="Shape 257"/>
            <p:cNvSpPr/>
            <p:nvPr/>
          </p:nvSpPr>
          <p:spPr>
            <a:xfrm>
              <a:off x="8150991" y="2314009"/>
              <a:ext cx="561300" cy="1212300"/>
            </a:xfrm>
            <a:prstGeom prst="rect">
              <a:avLst/>
            </a:prstGeom>
            <a:solidFill>
              <a:srgbClr val="1C458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258" name="Shape 258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8259022" y="2783772"/>
              <a:ext cx="304804" cy="2727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9" name="Shape 259"/>
            <p:cNvCxnSpPr>
              <a:stCxn id="260" idx="3"/>
              <a:endCxn id="257" idx="1"/>
            </p:cNvCxnSpPr>
            <p:nvPr/>
          </p:nvCxnSpPr>
          <p:spPr>
            <a:xfrm rot="10800000" flipH="1">
              <a:off x="6898763" y="2920225"/>
              <a:ext cx="1252200" cy="785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1" name="Shape 261"/>
            <p:cNvSpPr/>
            <p:nvPr/>
          </p:nvSpPr>
          <p:spPr>
            <a:xfrm>
              <a:off x="4218002" y="3313076"/>
              <a:ext cx="363600" cy="7851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000"/>
            </a:p>
          </p:txBody>
        </p:sp>
        <p:sp>
          <p:nvSpPr>
            <p:cNvPr id="262" name="Shape 262"/>
            <p:cNvSpPr/>
            <p:nvPr/>
          </p:nvSpPr>
          <p:spPr>
            <a:xfrm>
              <a:off x="5006650" y="3327200"/>
              <a:ext cx="1267200" cy="756900"/>
            </a:xfrm>
            <a:prstGeom prst="rect">
              <a:avLst/>
            </a:prstGeom>
            <a:solidFill>
              <a:srgbClr val="D9D9D9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i="1">
                  <a:solidFill>
                    <a:srgbClr val="FFFFFF"/>
                  </a:solidFill>
                </a:rPr>
                <a:t>Squashing</a:t>
              </a:r>
              <a:endParaRPr i="1">
                <a:solidFill>
                  <a:srgbClr val="FFFFFF"/>
                </a:solidFill>
              </a:endParaRPr>
            </a:p>
          </p:txBody>
        </p:sp>
        <p:pic>
          <p:nvPicPr>
            <p:cNvPr id="263" name="Shape 26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97454" y="3596880"/>
              <a:ext cx="204675" cy="2174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Shape 264"/>
            <p:cNvSpPr/>
            <p:nvPr/>
          </p:nvSpPr>
          <p:spPr>
            <a:xfrm>
              <a:off x="3133163" y="3468950"/>
              <a:ext cx="433200" cy="473400"/>
            </a:xfrm>
            <a:prstGeom prst="ellipse">
              <a:avLst/>
            </a:prstGeom>
            <a:solidFill>
              <a:srgbClr val="999999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265" name="Shape 265"/>
            <p:cNvCxnSpPr>
              <a:stCxn id="264" idx="6"/>
              <a:endCxn id="261" idx="1"/>
            </p:cNvCxnSpPr>
            <p:nvPr/>
          </p:nvCxnSpPr>
          <p:spPr>
            <a:xfrm>
              <a:off x="3566363" y="3705650"/>
              <a:ext cx="651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6" name="Shape 266"/>
            <p:cNvCxnSpPr>
              <a:stCxn id="261" idx="3"/>
              <a:endCxn id="262" idx="1"/>
            </p:cNvCxnSpPr>
            <p:nvPr/>
          </p:nvCxnSpPr>
          <p:spPr>
            <a:xfrm>
              <a:off x="4581602" y="3705626"/>
              <a:ext cx="425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0" name="Shape 260"/>
            <p:cNvSpPr/>
            <p:nvPr/>
          </p:nvSpPr>
          <p:spPr>
            <a:xfrm>
              <a:off x="6535163" y="3327175"/>
              <a:ext cx="363600" cy="756900"/>
            </a:xfrm>
            <a:prstGeom prst="rect">
              <a:avLst/>
            </a:prstGeom>
            <a:solidFill>
              <a:srgbClr val="1C458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267" name="Shape 267"/>
            <p:cNvCxnSpPr>
              <a:stCxn id="262" idx="3"/>
              <a:endCxn id="260" idx="1"/>
            </p:cNvCxnSpPr>
            <p:nvPr/>
          </p:nvCxnSpPr>
          <p:spPr>
            <a:xfrm>
              <a:off x="6273850" y="3705650"/>
              <a:ext cx="261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268" name="Shape 2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47403" y="3589358"/>
              <a:ext cx="204662" cy="232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Shape 269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6564563" y="3610888"/>
              <a:ext cx="304800" cy="1894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0" name="Shape 270"/>
          <p:cNvGrpSpPr/>
          <p:nvPr/>
        </p:nvGrpSpPr>
        <p:grpSpPr>
          <a:xfrm>
            <a:off x="2075886" y="3062145"/>
            <a:ext cx="5094765" cy="1823529"/>
            <a:chOff x="2075885" y="2128694"/>
            <a:chExt cx="5094765" cy="1823529"/>
          </a:xfrm>
        </p:grpSpPr>
        <p:cxnSp>
          <p:nvCxnSpPr>
            <p:cNvPr id="271" name="Shape 271"/>
            <p:cNvCxnSpPr>
              <a:stCxn id="226" idx="3"/>
              <a:endCxn id="264" idx="2"/>
            </p:cNvCxnSpPr>
            <p:nvPr/>
          </p:nvCxnSpPr>
          <p:spPr>
            <a:xfrm>
              <a:off x="2083110" y="2128694"/>
              <a:ext cx="1050000" cy="1577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2" name="Shape 272"/>
            <p:cNvCxnSpPr>
              <a:stCxn id="228" idx="3"/>
              <a:endCxn id="264" idx="2"/>
            </p:cNvCxnSpPr>
            <p:nvPr/>
          </p:nvCxnSpPr>
          <p:spPr>
            <a:xfrm>
              <a:off x="2075885" y="3705615"/>
              <a:ext cx="1057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3" name="Shape 273"/>
            <p:cNvCxnSpPr/>
            <p:nvPr/>
          </p:nvCxnSpPr>
          <p:spPr>
            <a:xfrm flipH="1">
              <a:off x="3240650" y="2332700"/>
              <a:ext cx="3930000" cy="696900"/>
            </a:xfrm>
            <a:prstGeom prst="bentConnector3">
              <a:avLst>
                <a:gd name="adj1" fmla="val -286"/>
              </a:avLst>
            </a:prstGeom>
            <a:noFill/>
            <a:ln w="38100" cap="flat" cmpd="sng">
              <a:solidFill>
                <a:srgbClr val="FFD96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74" name="Shape 274"/>
            <p:cNvSpPr txBox="1"/>
            <p:nvPr/>
          </p:nvSpPr>
          <p:spPr>
            <a:xfrm>
              <a:off x="3829850" y="2680100"/>
              <a:ext cx="2954100" cy="2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>
                  <a:solidFill>
                    <a:srgbClr val="FFD966"/>
                  </a:solidFill>
                </a:rPr>
                <a:t>update “agreement”</a:t>
              </a:r>
              <a:endParaRPr>
                <a:solidFill>
                  <a:srgbClr val="FFD966"/>
                </a:solidFill>
              </a:endParaRPr>
            </a:p>
          </p:txBody>
        </p:sp>
        <p:pic>
          <p:nvPicPr>
            <p:cNvPr id="275" name="Shape 27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2908029" y="3132496"/>
              <a:ext cx="280875" cy="131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Shape 276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2571413" y="3820375"/>
              <a:ext cx="280875" cy="1318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" name="Shape 277"/>
          <p:cNvSpPr txBox="1"/>
          <p:nvPr/>
        </p:nvSpPr>
        <p:spPr>
          <a:xfrm>
            <a:off x="5555673" y="5095450"/>
            <a:ext cx="1384327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i="1" dirty="0">
                <a:solidFill>
                  <a:srgbClr val="FFD966"/>
                </a:solidFill>
              </a:rPr>
              <a:t>RNN????</a:t>
            </a:r>
            <a:endParaRPr b="1" i="1" dirty="0">
              <a:solidFill>
                <a:srgbClr val="FFD966"/>
              </a:solidFill>
            </a:endParaRPr>
          </a:p>
        </p:txBody>
      </p:sp>
      <p:grpSp>
        <p:nvGrpSpPr>
          <p:cNvPr id="278" name="Shape 278"/>
          <p:cNvGrpSpPr/>
          <p:nvPr/>
        </p:nvGrpSpPr>
        <p:grpSpPr>
          <a:xfrm>
            <a:off x="474650" y="1863438"/>
            <a:ext cx="2273938" cy="499800"/>
            <a:chOff x="7544800" y="3995863"/>
            <a:chExt cx="1777800" cy="499800"/>
          </a:xfrm>
        </p:grpSpPr>
        <p:pic>
          <p:nvPicPr>
            <p:cNvPr id="279" name="Shape 279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7544800" y="4021504"/>
              <a:ext cx="425100" cy="3209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Shape 280"/>
            <p:cNvSpPr txBox="1"/>
            <p:nvPr/>
          </p:nvSpPr>
          <p:spPr>
            <a:xfrm>
              <a:off x="7969900" y="3995863"/>
              <a:ext cx="1352700" cy="49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dirty="0"/>
                <a:t>is confidence</a:t>
              </a:r>
              <a:endParaRPr dirty="0"/>
            </a:p>
          </p:txBody>
        </p:sp>
      </p:grpSp>
      <p:sp>
        <p:nvSpPr>
          <p:cNvPr id="281" name="Shape 281"/>
          <p:cNvSpPr txBox="1"/>
          <p:nvPr/>
        </p:nvSpPr>
        <p:spPr>
          <a:xfrm>
            <a:off x="7307950" y="2567650"/>
            <a:ext cx="17778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 b="1">
                <a:solidFill>
                  <a:srgbClr val="980000"/>
                </a:solidFill>
              </a:rPr>
              <a:t>Here: T=2</a:t>
            </a:r>
            <a:endParaRPr sz="2400" b="1">
              <a:solidFill>
                <a:srgbClr val="980000"/>
              </a:solidFill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7443825" y="914925"/>
            <a:ext cx="1621800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n" sz="1300" b="1" i="1">
                <a:solidFill>
                  <a:srgbClr val="FF0000"/>
                </a:solidFill>
              </a:rPr>
              <a:t>Routing</a:t>
            </a:r>
            <a:endParaRPr sz="1300" b="1" i="1">
              <a:solidFill>
                <a:srgbClr val="FF0000"/>
              </a:solidFill>
            </a:endParaRPr>
          </a:p>
          <a:p>
            <a:pPr algn="r"/>
            <a:r>
              <a:rPr lang="en" sz="1300" b="1" i="1">
                <a:solidFill>
                  <a:srgbClr val="FF0000"/>
                </a:solidFill>
              </a:rPr>
              <a:t>Algorithm</a:t>
            </a:r>
            <a:endParaRPr sz="1300" b="1" i="1">
              <a:solidFill>
                <a:srgbClr val="FF0000"/>
              </a:solidFill>
            </a:endParaRPr>
          </a:p>
        </p:txBody>
      </p:sp>
      <p:grpSp>
        <p:nvGrpSpPr>
          <p:cNvPr id="283" name="Shape 283"/>
          <p:cNvGrpSpPr/>
          <p:nvPr/>
        </p:nvGrpSpPr>
        <p:grpSpPr>
          <a:xfrm>
            <a:off x="870225" y="3490039"/>
            <a:ext cx="1176250" cy="682674"/>
            <a:chOff x="870225" y="2556589"/>
            <a:chExt cx="1176250" cy="682674"/>
          </a:xfrm>
        </p:grpSpPr>
        <p:sp>
          <p:nvSpPr>
            <p:cNvPr id="284" name="Shape 284"/>
            <p:cNvSpPr/>
            <p:nvPr/>
          </p:nvSpPr>
          <p:spPr>
            <a:xfrm>
              <a:off x="1741674" y="2556589"/>
              <a:ext cx="304800" cy="304500"/>
            </a:xfrm>
            <a:prstGeom prst="rect">
              <a:avLst/>
            </a:prstGeom>
            <a:solidFill>
              <a:srgbClr val="F9CB9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1741675" y="2934763"/>
              <a:ext cx="304800" cy="3045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286" name="Shape 286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1791813" y="2630886"/>
              <a:ext cx="204675" cy="155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Shape 287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1791738" y="3009044"/>
              <a:ext cx="204675" cy="1559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Shape 288"/>
            <p:cNvSpPr txBox="1"/>
            <p:nvPr/>
          </p:nvSpPr>
          <p:spPr>
            <a:xfrm>
              <a:off x="870225" y="2681675"/>
              <a:ext cx="961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1100" dirty="0"/>
                <a:t>“agreement”</a:t>
              </a:r>
              <a:endParaRPr sz="1100" dirty="0"/>
            </a:p>
          </p:txBody>
        </p:sp>
      </p:grpSp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15470" y="372566"/>
            <a:ext cx="5585111" cy="860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3200" b="1" dirty="0"/>
              <a:t>Dynamic </a:t>
            </a:r>
            <a:r>
              <a:rPr lang="en" sz="3200" b="1" i="1" dirty="0"/>
              <a:t>Routing </a:t>
            </a:r>
            <a:r>
              <a:rPr lang="en" sz="2000" b="1" dirty="0"/>
              <a:t>(</a:t>
            </a:r>
            <a:r>
              <a:rPr lang="en" sz="2000" b="1" i="1" dirty="0"/>
              <a:t>by Agreement</a:t>
            </a:r>
            <a:r>
              <a:rPr lang="en" sz="2000" b="1" dirty="0"/>
              <a:t>)</a:t>
            </a:r>
            <a:endParaRPr sz="1800" b="1" dirty="0"/>
          </a:p>
        </p:txBody>
      </p:sp>
      <p:grpSp>
        <p:nvGrpSpPr>
          <p:cNvPr id="290" name="Shape 290"/>
          <p:cNvGrpSpPr/>
          <p:nvPr/>
        </p:nvGrpSpPr>
        <p:grpSpPr>
          <a:xfrm>
            <a:off x="5781918" y="941893"/>
            <a:ext cx="3189972" cy="1479750"/>
            <a:chOff x="4656150" y="84225"/>
            <a:chExt cx="3189972" cy="1479750"/>
          </a:xfrm>
        </p:grpSpPr>
        <p:sp>
          <p:nvSpPr>
            <p:cNvPr id="291" name="Shape 291"/>
            <p:cNvSpPr txBox="1"/>
            <p:nvPr/>
          </p:nvSpPr>
          <p:spPr>
            <a:xfrm>
              <a:off x="4656150" y="84225"/>
              <a:ext cx="961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1600" dirty="0"/>
                <a:t>Initialize</a:t>
              </a:r>
              <a:endParaRPr dirty="0"/>
            </a:p>
          </p:txBody>
        </p:sp>
        <p:grpSp>
          <p:nvGrpSpPr>
            <p:cNvPr id="292" name="Shape 292"/>
            <p:cNvGrpSpPr/>
            <p:nvPr/>
          </p:nvGrpSpPr>
          <p:grpSpPr>
            <a:xfrm>
              <a:off x="4747250" y="214308"/>
              <a:ext cx="3098872" cy="1349667"/>
              <a:chOff x="4755550" y="178658"/>
              <a:chExt cx="3098872" cy="1349667"/>
            </a:xfrm>
          </p:grpSpPr>
          <p:pic>
            <p:nvPicPr>
              <p:cNvPr id="293" name="Shape 293"/>
              <p:cNvPicPr preferRelativeResize="0"/>
              <p:nvPr/>
            </p:nvPicPr>
            <p:blipFill>
              <a:blip r:embed="rId21">
                <a:alphaModFix/>
              </a:blip>
              <a:stretch>
                <a:fillRect/>
              </a:stretch>
            </p:blipFill>
            <p:spPr>
              <a:xfrm>
                <a:off x="5028325" y="648301"/>
                <a:ext cx="2262981" cy="1855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4" name="Shape 294"/>
              <p:cNvSpPr txBox="1"/>
              <p:nvPr/>
            </p:nvSpPr>
            <p:spPr>
              <a:xfrm>
                <a:off x="4755550" y="364213"/>
                <a:ext cx="2070300" cy="26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" sz="1500" b="1" i="1" dirty="0"/>
                  <a:t>for</a:t>
                </a:r>
                <a:r>
                  <a:rPr lang="en" sz="1500" i="1" dirty="0"/>
                  <a:t> r </a:t>
                </a:r>
                <a:r>
                  <a:rPr lang="en" sz="1500" b="1" i="1" dirty="0"/>
                  <a:t>in</a:t>
                </a:r>
                <a:r>
                  <a:rPr lang="en" sz="1500" i="1" dirty="0"/>
                  <a:t> range(1...T)</a:t>
                </a:r>
                <a:endParaRPr sz="1500" i="1" dirty="0"/>
              </a:p>
            </p:txBody>
          </p:sp>
          <p:pic>
            <p:nvPicPr>
              <p:cNvPr id="295" name="Shape 295"/>
              <p:cNvPicPr preferRelativeResize="0"/>
              <p:nvPr/>
            </p:nvPicPr>
            <p:blipFill>
              <a:blip r:embed="rId22">
                <a:alphaModFix/>
              </a:blip>
              <a:stretch>
                <a:fillRect/>
              </a:stretch>
            </p:blipFill>
            <p:spPr>
              <a:xfrm>
                <a:off x="5529954" y="178658"/>
                <a:ext cx="961500" cy="1855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6" name="Shape 296"/>
              <p:cNvPicPr preferRelativeResize="0"/>
              <p:nvPr/>
            </p:nvPicPr>
            <p:blipFill>
              <a:blip r:embed="rId23">
                <a:alphaModFix/>
              </a:blip>
              <a:stretch>
                <a:fillRect/>
              </a:stretch>
            </p:blipFill>
            <p:spPr>
              <a:xfrm>
                <a:off x="5143487" y="1106836"/>
                <a:ext cx="1589179" cy="185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7" name="Shape 297"/>
              <p:cNvPicPr preferRelativeResize="0"/>
              <p:nvPr/>
            </p:nvPicPr>
            <p:blipFill>
              <a:blip r:embed="rId24">
                <a:alphaModFix/>
              </a:blip>
              <a:stretch>
                <a:fillRect/>
              </a:stretch>
            </p:blipFill>
            <p:spPr>
              <a:xfrm>
                <a:off x="5141087" y="1342775"/>
                <a:ext cx="1593964" cy="185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Shape 298"/>
              <p:cNvPicPr preferRelativeResize="0"/>
              <p:nvPr/>
            </p:nvPicPr>
            <p:blipFill>
              <a:blip r:embed="rId25">
                <a:alphaModFix/>
              </a:blip>
              <a:stretch>
                <a:fillRect/>
              </a:stretch>
            </p:blipFill>
            <p:spPr>
              <a:xfrm>
                <a:off x="5457326" y="873188"/>
                <a:ext cx="2397096" cy="185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1743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DE0B-DBA6-7447-A3CA-45B5AE1F0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Capsules (</a:t>
            </a:r>
            <a:r>
              <a:rPr lang="en-US" dirty="0" err="1"/>
              <a:t>Sabour</a:t>
            </a:r>
            <a:r>
              <a:rPr lang="en-US" dirty="0"/>
              <a:t> et al., 2017)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086300-E544-4649-917B-F22F1AD4E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1323361"/>
            <a:ext cx="7391400" cy="3022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1DDC79-3B30-C840-B1A1-C88875FC51BA}"/>
              </a:ext>
            </a:extLst>
          </p:cNvPr>
          <p:cNvSpPr/>
          <p:nvPr/>
        </p:nvSpPr>
        <p:spPr>
          <a:xfrm>
            <a:off x="2719753" y="451752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2"/>
                </a:solidFill>
                <a:latin typeface="Open Sans"/>
              </a:rPr>
              <a:t>capsule length</a:t>
            </a:r>
            <a:r>
              <a:rPr lang="en-US" dirty="0">
                <a:solidFill>
                  <a:srgbClr val="333332"/>
                </a:solidFill>
                <a:latin typeface="Open Sans"/>
              </a:rPr>
              <a:t> represents the probability of the entity being present at the specific location in the image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2"/>
                </a:solidFill>
                <a:latin typeface="Open Sans"/>
              </a:rPr>
              <a:t>capsule angle </a:t>
            </a:r>
            <a:r>
              <a:rPr lang="en-US" dirty="0">
                <a:solidFill>
                  <a:srgbClr val="333332"/>
                </a:solidFill>
                <a:latin typeface="Open Sans"/>
              </a:rPr>
              <a:t>encodes other properties of the objects such as the rotation angle, skew, thickness, size,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47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6283-893B-2047-A639-30193A25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use deep learning?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43CDD-F90D-7D49-AB0C-F0B8ED3EF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54591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Achieve great success in computer vision, speech recognition, natural language processing, etc. </a:t>
            </a:r>
          </a:p>
          <a:p>
            <a:r>
              <a:rPr lang="en-US" dirty="0">
                <a:solidFill>
                  <a:schemeClr val="tx1"/>
                </a:solidFill>
              </a:rPr>
              <a:t>Extract high-level hierarchical features by itself, rather than rely on labeling by human experts</a:t>
            </a:r>
          </a:p>
          <a:p>
            <a:r>
              <a:rPr lang="en-US" dirty="0">
                <a:solidFill>
                  <a:schemeClr val="tx1"/>
                </a:solidFill>
              </a:rPr>
              <a:t>Discover complex relationships between input features to output labels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A99FB-BCAB-D148-A81E-CCBCC5FEF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15"/>
          <a:stretch/>
        </p:blipFill>
        <p:spPr>
          <a:xfrm>
            <a:off x="596034" y="3963555"/>
            <a:ext cx="7951932" cy="179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016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95DF-2A77-7944-B4C1-01C929CE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routing algorithm (</a:t>
            </a:r>
            <a:r>
              <a:rPr lang="en-US" dirty="0" err="1"/>
              <a:t>Sabour</a:t>
            </a:r>
            <a:r>
              <a:rPr lang="en-US" dirty="0"/>
              <a:t> et al., 2017)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B28B5F-0A8B-C344-BC5C-38B6D63BD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" y="1417638"/>
            <a:ext cx="8229600" cy="25472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F1A2F9-CBC6-E845-8BC4-DA64C9CB160A}"/>
              </a:ext>
            </a:extLst>
          </p:cNvPr>
          <p:cNvSpPr/>
          <p:nvPr/>
        </p:nvSpPr>
        <p:spPr>
          <a:xfrm>
            <a:off x="1897380" y="3964895"/>
            <a:ext cx="5772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T Serif" panose="020A0603040505020204" pitchFamily="18" charset="77"/>
              </a:rPr>
              <a:t>Routing is the act of relaying information to another actor who can more effectively process it. 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F4E585-5881-584B-AB0C-E0830CB72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10006"/>
            <a:ext cx="3145226" cy="14628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69799D-DBBB-B047-92D6-03503E6E4D07}"/>
              </a:ext>
            </a:extLst>
          </p:cNvPr>
          <p:cNvSpPr/>
          <p:nvPr/>
        </p:nvSpPr>
        <p:spPr>
          <a:xfrm>
            <a:off x="4217670" y="487257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PT Serif" panose="020A0603040505020204" pitchFamily="18" charset="77"/>
              </a:rPr>
              <a:t>CapsuleNet’s</a:t>
            </a:r>
            <a:r>
              <a:rPr lang="en-US" dirty="0">
                <a:solidFill>
                  <a:srgbClr val="000000"/>
                </a:solidFill>
                <a:latin typeface="PT Serif" panose="020A0603040505020204" pitchFamily="18" charset="77"/>
              </a:rPr>
              <a:t>  way of routing, different from </a:t>
            </a:r>
            <a:r>
              <a:rPr lang="en-US" dirty="0" err="1">
                <a:solidFill>
                  <a:srgbClr val="000000"/>
                </a:solidFill>
                <a:latin typeface="PT Serif" panose="020A0603040505020204" pitchFamily="18" charset="77"/>
              </a:rPr>
              <a:t>MaxPooling</a:t>
            </a:r>
            <a:r>
              <a:rPr lang="en-US" dirty="0">
                <a:solidFill>
                  <a:srgbClr val="000000"/>
                </a:solidFill>
                <a:latin typeface="PT Serif" panose="020A0603040505020204" pitchFamily="18" charset="77"/>
              </a:rPr>
              <a:t>, sends the information to the capsule above it that is best at dealing with it</a:t>
            </a:r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3AA7512-D3A6-BA4E-A1BE-4E92C8010A2E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446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8DADDA61-164F-B14B-96DD-52CD0336530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4C4C4C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DeepICN</a:t>
            </a:r>
            <a:r>
              <a:rPr lang="en-US" dirty="0">
                <a:solidFill>
                  <a:schemeClr val="tx1"/>
                </a:solidFill>
              </a:rPr>
              <a:t>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DE1FA-29B2-C54F-8BF3-AFC387F44FD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840" y="1803518"/>
            <a:ext cx="6252731" cy="235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44D7FF-305B-294A-A037-A1F4D475F6E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25"/>
          <a:stretch/>
        </p:blipFill>
        <p:spPr bwMode="auto">
          <a:xfrm>
            <a:off x="576840" y="4552285"/>
            <a:ext cx="3011488" cy="1128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375C07-93D7-8A4D-84F4-DC8303C5E6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791" y="3927034"/>
            <a:ext cx="3567863" cy="197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10154-88DE-ED4E-B4D4-04320F5279A2}"/>
              </a:ext>
            </a:extLst>
          </p:cNvPr>
          <p:cNvSpPr txBox="1"/>
          <p:nvPr/>
        </p:nvSpPr>
        <p:spPr>
          <a:xfrm>
            <a:off x="5653251" y="1148913"/>
            <a:ext cx="30508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New features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Conv before concatenate</a:t>
            </a:r>
          </a:p>
          <a:p>
            <a:pPr marL="285750" indent="-285750">
              <a:buFontTx/>
              <a:buChar char="-"/>
            </a:pPr>
            <a:r>
              <a:rPr lang="en-US" dirty="0"/>
              <a:t>Inception + </a:t>
            </a:r>
            <a:r>
              <a:rPr lang="en-US" dirty="0" err="1"/>
              <a:t>CapsNet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Capsule Length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6DBA986-7340-5242-B340-20E1E58D83FC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796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151A-C3B7-F64B-9C87-D0740D2E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Dataset and Performance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241A37-7F24-1746-9CBF-CA25B558B6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Datasets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GT360, contains 360 proteins with sequence identity less than 30%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GT19651, contains 19561 proteins with sequence identity less than 30%</a:t>
                </a: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Performance measure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𝑀𝐶𝐶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𝐹𝑁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𝑇𝑁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𝑇𝑁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𝐹𝑁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241A37-7F24-1746-9CBF-CA25B558B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0" t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006365E-3623-6846-A644-23F6D42F65DC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079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CB734-D9C1-754D-B6E2-5B6A8184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Performance comparison with previous predictors on GT320 benchmark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F9B947B-3FCD-9A41-B9ED-FB6E3BD887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909971"/>
              </p:ext>
            </p:extLst>
          </p:nvPr>
        </p:nvGraphicFramePr>
        <p:xfrm>
          <a:off x="756285" y="2032108"/>
          <a:ext cx="7791450" cy="34458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97150">
                  <a:extLst>
                    <a:ext uri="{9D8B030D-6E8A-4147-A177-3AD203B41FA5}">
                      <a16:colId xmlns:a16="http://schemas.microsoft.com/office/drawing/2014/main" val="3822652278"/>
                    </a:ext>
                  </a:extLst>
                </a:gridCol>
                <a:gridCol w="2597150">
                  <a:extLst>
                    <a:ext uri="{9D8B030D-6E8A-4147-A177-3AD203B41FA5}">
                      <a16:colId xmlns:a16="http://schemas.microsoft.com/office/drawing/2014/main" val="170684004"/>
                    </a:ext>
                  </a:extLst>
                </a:gridCol>
                <a:gridCol w="2597150">
                  <a:extLst>
                    <a:ext uri="{9D8B030D-6E8A-4147-A177-3AD203B41FA5}">
                      <a16:colId xmlns:a16="http://schemas.microsoft.com/office/drawing/2014/main" val="3226465913"/>
                    </a:ext>
                  </a:extLst>
                </a:gridCol>
              </a:tblGrid>
              <a:tr h="37866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Authors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103935"/>
                  </a:ext>
                </a:extLst>
              </a:tr>
              <a:tr h="389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Fang et al.,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Our 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590872"/>
                  </a:ext>
                </a:extLst>
              </a:tr>
              <a:tr h="37866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Zhu et al.,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184965"/>
                  </a:ext>
                </a:extLst>
              </a:tr>
              <a:tr h="3786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Hu and Li, 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786306"/>
                  </a:ext>
                </a:extLst>
              </a:tr>
              <a:tr h="3786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Kaur and </a:t>
                      </a:r>
                      <a:r>
                        <a:rPr lang="en-US" dirty="0" err="1"/>
                        <a:t>Raghava</a:t>
                      </a:r>
                      <a:r>
                        <a:rPr lang="en-US" dirty="0"/>
                        <a:t>, 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555863"/>
                  </a:ext>
                </a:extLst>
              </a:tr>
              <a:tr h="3786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Kaur and </a:t>
                      </a:r>
                      <a:r>
                        <a:rPr lang="en-US" dirty="0" err="1"/>
                        <a:t>Raghava</a:t>
                      </a:r>
                      <a:r>
                        <a:rPr lang="en-US" dirty="0"/>
                        <a:t>, 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384804"/>
                  </a:ext>
                </a:extLst>
              </a:tr>
              <a:tr h="37866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Kaur and </a:t>
                      </a:r>
                      <a:r>
                        <a:rPr lang="en-US" dirty="0" err="1"/>
                        <a:t>Raghava</a:t>
                      </a:r>
                      <a:r>
                        <a:rPr lang="en-US" dirty="0"/>
                        <a:t>, 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Naïve </a:t>
                      </a:r>
                      <a:r>
                        <a:rPr lang="en-US" dirty="0" err="1"/>
                        <a:t>Bayers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867009"/>
                  </a:ext>
                </a:extLst>
              </a:tr>
            </a:tbl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FF4E6BC-4D4C-F74F-B2DE-D3F06328276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028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A16F4-27BD-E04A-8D91-C37C21D4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Prediction confidence: the capsule length (norm)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3B1B2C-C2F6-CF4B-ABFB-44FC9E3DD6A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173" y="949008"/>
            <a:ext cx="4999067" cy="409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3C5E67-F48B-9B40-9F32-DA12763AFC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4505721"/>
            <a:ext cx="3567863" cy="197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FF6721-F6CE-5547-95D8-58F02CEDA359}"/>
              </a:ext>
            </a:extLst>
          </p:cNvPr>
          <p:cNvCxnSpPr>
            <a:cxnSpLocks/>
          </p:cNvCxnSpPr>
          <p:nvPr/>
        </p:nvCxnSpPr>
        <p:spPr>
          <a:xfrm flipV="1">
            <a:off x="4258584" y="5040630"/>
            <a:ext cx="626831" cy="4114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C3F5068-77B6-5841-81EF-64654E73BB9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630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12252-E2B2-B34F-B3F7-B2BB34EA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Discover gamma turn (Classical, Inverse and non) motif using </a:t>
            </a:r>
            <a:r>
              <a:rPr lang="en-US" sz="2800" dirty="0" err="1">
                <a:solidFill>
                  <a:schemeClr val="tx1"/>
                </a:solidFill>
              </a:rPr>
              <a:t>WebLogo</a:t>
            </a:r>
            <a:r>
              <a:rPr lang="en-US" sz="2800" dirty="0">
                <a:solidFill>
                  <a:schemeClr val="tx1"/>
                </a:solidFill>
              </a:rPr>
              <a:t> (Crooks et al., 2004)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A74D9D-EDD4-0147-B24F-4A21F39073D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3500" y="1417638"/>
            <a:ext cx="6477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D37419-B8EA-C04F-A61F-3CC07B14851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3500" y="3145993"/>
            <a:ext cx="6341918" cy="172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7A33E1-E5E1-8742-996A-D9BC0D6104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85" y="4805767"/>
            <a:ext cx="6399415" cy="1376393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7F8ABD0-74FF-0F4C-BAEE-A3BE51FFF1E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6275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AA6A0-3061-0C4D-A9A5-088044646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T-SNE (van der </a:t>
            </a:r>
            <a:r>
              <a:rPr lang="en-US" sz="2800" dirty="0" err="1">
                <a:solidFill>
                  <a:schemeClr val="tx1"/>
                </a:solidFill>
              </a:rPr>
              <a:t>Maaten</a:t>
            </a:r>
            <a:r>
              <a:rPr lang="en-US" sz="2800" dirty="0">
                <a:solidFill>
                  <a:schemeClr val="tx1"/>
                </a:solidFill>
              </a:rPr>
              <a:t> and Hinton, 2008) visualization of features of input and learnt by capsules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04286-B6D0-CF4F-9769-4E9C7217C36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767" y="1437703"/>
            <a:ext cx="2417185" cy="154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AD56D4-2B44-7B49-83C8-29DC812C0A1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10" y="1281749"/>
            <a:ext cx="2611928" cy="1699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9C2AF-7FFA-8040-AFF1-77D5C91FF5D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62" y="4679430"/>
            <a:ext cx="2637068" cy="166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6AD57-2289-2E4A-9FFF-281635BA90B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3897" y="4343400"/>
            <a:ext cx="2505941" cy="179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BFE766-C1D6-8D4E-A60B-8A8F79EBC8E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0862" y="2530707"/>
            <a:ext cx="6252731" cy="235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3DC748-37A8-5C43-AA07-E2843A487C38}"/>
              </a:ext>
            </a:extLst>
          </p:cNvPr>
          <p:cNvCxnSpPr/>
          <p:nvPr/>
        </p:nvCxnSpPr>
        <p:spPr>
          <a:xfrm>
            <a:off x="1268730" y="3086100"/>
            <a:ext cx="442132" cy="3086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FB0D13-8767-9B4D-AC8E-12135E4AEFE3}"/>
              </a:ext>
            </a:extLst>
          </p:cNvPr>
          <p:cNvCxnSpPr>
            <a:cxnSpLocks/>
          </p:cNvCxnSpPr>
          <p:nvPr/>
        </p:nvCxnSpPr>
        <p:spPr>
          <a:xfrm flipV="1">
            <a:off x="1290053" y="4151027"/>
            <a:ext cx="400034" cy="4376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37616B-1D63-A544-ABB4-49892A3CBB60}"/>
              </a:ext>
            </a:extLst>
          </p:cNvPr>
          <p:cNvCxnSpPr>
            <a:cxnSpLocks/>
          </p:cNvCxnSpPr>
          <p:nvPr/>
        </p:nvCxnSpPr>
        <p:spPr>
          <a:xfrm flipV="1">
            <a:off x="7710185" y="2940292"/>
            <a:ext cx="506816" cy="5606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7895E9-718C-EE44-BCE2-B096023261FD}"/>
              </a:ext>
            </a:extLst>
          </p:cNvPr>
          <p:cNvCxnSpPr>
            <a:cxnSpLocks/>
          </p:cNvCxnSpPr>
          <p:nvPr/>
        </p:nvCxnSpPr>
        <p:spPr>
          <a:xfrm>
            <a:off x="7693791" y="3873524"/>
            <a:ext cx="441858" cy="4963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7723D8C-7A2B-8745-B88B-8224099A5823}"/>
              </a:ext>
            </a:extLst>
          </p:cNvPr>
          <p:cNvSpPr txBox="1"/>
          <p:nvPr/>
        </p:nvSpPr>
        <p:spPr>
          <a:xfrm>
            <a:off x="2880360" y="168021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3000 training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6DB7EC-D463-4541-B711-DC3079A26E79}"/>
              </a:ext>
            </a:extLst>
          </p:cNvPr>
          <p:cNvSpPr txBox="1"/>
          <p:nvPr/>
        </p:nvSpPr>
        <p:spPr>
          <a:xfrm>
            <a:off x="2740487" y="527323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test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81ED82B-45F3-6646-B1FE-5F2CC2B006A4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864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Introduction and Overview</a:t>
            </a:r>
          </a:p>
          <a:p>
            <a:r>
              <a:rPr lang="en-US" dirty="0">
                <a:solidFill>
                  <a:schemeClr val="tx1"/>
                </a:solidFill>
              </a:rPr>
              <a:t>Proposed Methods: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DeepNRN</a:t>
            </a:r>
            <a:r>
              <a:rPr lang="en-US" dirty="0">
                <a:solidFill>
                  <a:schemeClr val="tx1"/>
                </a:solidFill>
              </a:rPr>
              <a:t> and Deep3I for secondary structure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DeepRIN</a:t>
            </a:r>
            <a:r>
              <a:rPr lang="en-US" dirty="0">
                <a:solidFill>
                  <a:schemeClr val="tx1"/>
                </a:solidFill>
              </a:rPr>
              <a:t> for backbone torsion angle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DeepIDN</a:t>
            </a:r>
            <a:r>
              <a:rPr lang="en-US" dirty="0">
                <a:solidFill>
                  <a:schemeClr val="tx1"/>
                </a:solidFill>
              </a:rPr>
              <a:t> for beta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DeepICN</a:t>
            </a:r>
            <a:r>
              <a:rPr lang="en-US" dirty="0">
                <a:solidFill>
                  <a:schemeClr val="tx1"/>
                </a:solidFill>
              </a:rPr>
              <a:t> for gamma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err="1">
                <a:solidFill>
                  <a:schemeClr val="tx1"/>
                </a:solidFill>
              </a:rPr>
              <a:t>MUFold</a:t>
            </a:r>
            <a:r>
              <a:rPr lang="en-US" b="1" dirty="0">
                <a:solidFill>
                  <a:schemeClr val="tx1"/>
                </a:solidFill>
              </a:rPr>
              <a:t>-SS-Angle server</a:t>
            </a:r>
          </a:p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70B155A-B3C8-144B-BC71-BC5BB35916A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124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4AA5-0149-6B4E-809E-E52811D0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Submit a job and system log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59B2E3-BA46-7E49-83D9-EA0719AE4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53693"/>
            <a:ext cx="4944312" cy="2729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4C4D2-57EC-054D-8B4B-06BDE40A6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745" y="3819092"/>
            <a:ext cx="4572000" cy="23876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B2F0145-D421-C040-99B7-452235CAD6D5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8301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62CB-786F-984E-A54D-B6632CD4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Retrieve prediction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D16278-9B90-2248-B4FD-B96D08E1A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218" y="1417638"/>
            <a:ext cx="8229600" cy="3528646"/>
          </a:xfr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CD1FCF8-87E4-BE4E-8C73-1CFF1BCAD48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1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10CAA-E740-214C-AB60-E6E732A0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31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Some successful deep learning applications in biological sequence analysis: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EB134B-1B62-9740-93FB-FCC8301DD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310132"/>
              </p:ext>
            </p:extLst>
          </p:nvPr>
        </p:nvGraphicFramePr>
        <p:xfrm>
          <a:off x="346364" y="2088729"/>
          <a:ext cx="8340436" cy="36780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18444">
                  <a:extLst>
                    <a:ext uri="{9D8B030D-6E8A-4147-A177-3AD203B41FA5}">
                      <a16:colId xmlns:a16="http://schemas.microsoft.com/office/drawing/2014/main" val="796480642"/>
                    </a:ext>
                  </a:extLst>
                </a:gridCol>
                <a:gridCol w="2518444">
                  <a:extLst>
                    <a:ext uri="{9D8B030D-6E8A-4147-A177-3AD203B41FA5}">
                      <a16:colId xmlns:a16="http://schemas.microsoft.com/office/drawing/2014/main" val="2981931545"/>
                    </a:ext>
                  </a:extLst>
                </a:gridCol>
                <a:gridCol w="3303548">
                  <a:extLst>
                    <a:ext uri="{9D8B030D-6E8A-4147-A177-3AD203B41FA5}">
                      <a16:colId xmlns:a16="http://schemas.microsoft.com/office/drawing/2014/main" val="2048818649"/>
                    </a:ext>
                  </a:extLst>
                </a:gridCol>
              </a:tblGrid>
              <a:tr h="7389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Problem</a:t>
                      </a:r>
                    </a:p>
                    <a:p>
                      <a:pPr algn="ctr"/>
                      <a:r>
                        <a:rPr lang="en-US" dirty="0"/>
                        <a:t>solved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DNN model used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90666"/>
                  </a:ext>
                </a:extLst>
              </a:tr>
              <a:tr h="103380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/>
                        <a:t>SPIDER3 (Heffernan et al., 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Backbone torsion angle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Deep Bi-RNN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290446"/>
                  </a:ext>
                </a:extLst>
              </a:tr>
              <a:tr h="95263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RaptorX</a:t>
                      </a:r>
                      <a:r>
                        <a:rPr lang="en-US" dirty="0"/>
                        <a:t>-SS (Wang et al., 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Secondary 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Deep CNF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4556910"/>
                  </a:ext>
                </a:extLst>
              </a:tr>
              <a:tr h="9526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DNCON2 (</a:t>
                      </a:r>
                      <a:r>
                        <a:rPr lang="en-US" dirty="0" err="1"/>
                        <a:t>Adhikari</a:t>
                      </a:r>
                      <a:r>
                        <a:rPr lang="en-US" dirty="0"/>
                        <a:t> et al., 2017)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Protein contact map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Deep CNN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544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1265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448B-953C-EC47-ABD3-B2E86ABFF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Data visualization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5D604C6-A463-C24C-961F-2179E96F2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797" y="1104366"/>
            <a:ext cx="4922405" cy="264236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0B02CC-34F1-2048-AA5A-7F64B4300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49" y="3746734"/>
            <a:ext cx="5346700" cy="2433548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256209D-F22B-374E-BB31-9DA78B1F829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393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Introduction and Overview</a:t>
            </a:r>
          </a:p>
          <a:p>
            <a:r>
              <a:rPr lang="en-US" dirty="0">
                <a:solidFill>
                  <a:schemeClr val="tx1"/>
                </a:solidFill>
              </a:rPr>
              <a:t>Proposed Methods: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DeepNRN</a:t>
            </a:r>
            <a:r>
              <a:rPr lang="en-US" dirty="0">
                <a:solidFill>
                  <a:schemeClr val="tx1"/>
                </a:solidFill>
              </a:rPr>
              <a:t> and Deep3I for secondary structure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DeepRIN</a:t>
            </a:r>
            <a:r>
              <a:rPr lang="en-US" dirty="0">
                <a:solidFill>
                  <a:schemeClr val="tx1"/>
                </a:solidFill>
              </a:rPr>
              <a:t> for backbone torsion angle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DeepIDN</a:t>
            </a:r>
            <a:r>
              <a:rPr lang="en-US" dirty="0">
                <a:solidFill>
                  <a:schemeClr val="tx1"/>
                </a:solidFill>
              </a:rPr>
              <a:t> for beta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DeepICN</a:t>
            </a:r>
            <a:r>
              <a:rPr lang="en-US" dirty="0">
                <a:solidFill>
                  <a:schemeClr val="tx1"/>
                </a:solidFill>
              </a:rPr>
              <a:t> for gamma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MUFold</a:t>
            </a:r>
            <a:r>
              <a:rPr lang="en-US" dirty="0">
                <a:solidFill>
                  <a:schemeClr val="tx1"/>
                </a:solidFill>
              </a:rPr>
              <a:t>-SS-Angle server</a:t>
            </a:r>
          </a:p>
          <a:p>
            <a:r>
              <a:rPr lang="en-US" b="1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C3685CF-CFB1-E04F-8E03-4F7BACE4F2C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91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Summary Table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3BC5379-4353-0340-B2D1-0BE1BCDCFA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962883"/>
              </p:ext>
            </p:extLst>
          </p:nvPr>
        </p:nvGraphicFramePr>
        <p:xfrm>
          <a:off x="365758" y="1177607"/>
          <a:ext cx="8321042" cy="49079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90751">
                  <a:extLst>
                    <a:ext uri="{9D8B030D-6E8A-4147-A177-3AD203B41FA5}">
                      <a16:colId xmlns:a16="http://schemas.microsoft.com/office/drawing/2014/main" val="912008718"/>
                    </a:ext>
                  </a:extLst>
                </a:gridCol>
                <a:gridCol w="2022764">
                  <a:extLst>
                    <a:ext uri="{9D8B030D-6E8A-4147-A177-3AD203B41FA5}">
                      <a16:colId xmlns:a16="http://schemas.microsoft.com/office/drawing/2014/main" val="2696326668"/>
                    </a:ext>
                  </a:extLst>
                </a:gridCol>
                <a:gridCol w="1551709">
                  <a:extLst>
                    <a:ext uri="{9D8B030D-6E8A-4147-A177-3AD203B41FA5}">
                      <a16:colId xmlns:a16="http://schemas.microsoft.com/office/drawing/2014/main" val="763470456"/>
                    </a:ext>
                  </a:extLst>
                </a:gridCol>
                <a:gridCol w="3255818">
                  <a:extLst>
                    <a:ext uri="{9D8B030D-6E8A-4147-A177-3AD203B41FA5}">
                      <a16:colId xmlns:a16="http://schemas.microsoft.com/office/drawing/2014/main" val="1271604014"/>
                    </a:ext>
                  </a:extLst>
                </a:gridCol>
              </a:tblGrid>
              <a:tr h="7012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Problem solved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 we achieved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33597"/>
                  </a:ext>
                </a:extLst>
              </a:tr>
              <a:tr h="70121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DeepNRN</a:t>
                      </a:r>
                      <a:r>
                        <a:rPr lang="en-US" dirty="0"/>
                        <a:t>, Deep3I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InceptionNet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ResNet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Secondary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Increased 4% Q8 and 3% Q3 than previous state-of-the-art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809388"/>
                  </a:ext>
                </a:extLst>
              </a:tr>
              <a:tr h="70121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DeepRIN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ResNet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Torsion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Reduce Psi MAE by 5 degree and Phi MAE by 2 degree over SPIDER3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446089"/>
                  </a:ext>
                </a:extLst>
              </a:tr>
              <a:tr h="70121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DeepDIN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DenseNet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InceptionNet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Beta-turn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Increase 25% MCC than previous state-of-the-art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063757"/>
                  </a:ext>
                </a:extLst>
              </a:tr>
              <a:tr h="70121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DeepICN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InceptionNet</a:t>
                      </a:r>
                      <a:r>
                        <a:rPr lang="en-US" dirty="0"/>
                        <a:t>,</a:t>
                      </a:r>
                    </a:p>
                    <a:p>
                      <a:pPr algn="ctr"/>
                      <a:r>
                        <a:rPr lang="en-US" dirty="0" err="1"/>
                        <a:t>CapsuleNet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Gamma-turn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Increase 18% MCC than previous state-of-the-art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377829"/>
                  </a:ext>
                </a:extLst>
              </a:tr>
              <a:tr h="70121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MUFold</a:t>
                      </a:r>
                      <a:r>
                        <a:rPr lang="en-US" dirty="0"/>
                        <a:t>-SS-Angle server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Deep3I,</a:t>
                      </a:r>
                    </a:p>
                    <a:p>
                      <a:pPr algn="ctr"/>
                      <a:r>
                        <a:rPr lang="en-US" dirty="0" err="1"/>
                        <a:t>DeepRIN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Secondary Structure and Torsion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Predict SS and angles for sequence one at a time. Execution time 5-40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834149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A5DC953-48B8-3046-83B4-36FB81AE81F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9397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Refereed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None/>
            </a:pPr>
            <a:r>
              <a:rPr lang="en-US" sz="2000" dirty="0">
                <a:solidFill>
                  <a:schemeClr val="tx1"/>
                </a:solidFill>
              </a:rPr>
              <a:t>Fang, Chao, Yi Shang and Dong Xu. " A New deep neighbor-residual neural network for protein secondary structure prediction. "  </a:t>
            </a:r>
            <a:r>
              <a:rPr lang="en-US" sz="2000" i="1" dirty="0">
                <a:solidFill>
                  <a:schemeClr val="tx1"/>
                </a:solidFill>
              </a:rPr>
              <a:t>Tools with Artificial Intelligence (ICTAI), 2017 IEEE 29th International Conference on</a:t>
            </a:r>
            <a:r>
              <a:rPr lang="en-US" sz="2000" dirty="0">
                <a:solidFill>
                  <a:schemeClr val="tx1"/>
                </a:solidFill>
              </a:rPr>
              <a:t>. IEEE, 2017. 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tx1"/>
                </a:solidFill>
              </a:rPr>
              <a:t>Fang, Chao, Yi Shang and Dong Xu. "MUFOLD-SS: New Deep Inception-Inside-Inception Networks for Protein Secondary Structure.” </a:t>
            </a:r>
            <a:r>
              <a:rPr lang="en-US" sz="2000" i="1" dirty="0">
                <a:solidFill>
                  <a:schemeClr val="tx1"/>
                </a:solidFill>
              </a:rPr>
              <a:t>Proteins: Structure Function and Bioinformatics.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tx1"/>
                </a:solidFill>
              </a:rPr>
              <a:t>Fang, Chao, Yi Shang and Dong Xu. “Prediction of Protein Backbone Torsion Angles Using Deep Residual Inception Neural Networks.” </a:t>
            </a:r>
            <a:r>
              <a:rPr lang="en-US" sz="2000" i="1" dirty="0">
                <a:solidFill>
                  <a:schemeClr val="tx1"/>
                </a:solidFill>
              </a:rPr>
              <a:t>IEEE/ACM Transactions on Computational Biology and Bioinformatics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tx1"/>
                </a:solidFill>
              </a:rPr>
              <a:t>Fang, Chao, Yi Shang and Dong Xu. “</a:t>
            </a:r>
            <a:r>
              <a:rPr lang="en-US" sz="2000" dirty="0" err="1">
                <a:solidFill>
                  <a:schemeClr val="tx1"/>
                </a:solidFill>
              </a:rPr>
              <a:t>MUFold-BetaTurn</a:t>
            </a:r>
            <a:r>
              <a:rPr lang="en-US" sz="2000" dirty="0">
                <a:solidFill>
                  <a:schemeClr val="tx1"/>
                </a:solidFill>
              </a:rPr>
              <a:t>: Improving Beta Turn Prediction Using Deep Dense Networks.” (submitted to journal)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tx1"/>
                </a:solidFill>
              </a:rPr>
              <a:t>Fang, Chao, Yi Shang and Dong Xu. “</a:t>
            </a:r>
            <a:r>
              <a:rPr lang="en-US" sz="2000" dirty="0" err="1">
                <a:solidFill>
                  <a:schemeClr val="tx1"/>
                </a:solidFill>
              </a:rPr>
              <a:t>MUFold-GammaTurn</a:t>
            </a:r>
            <a:r>
              <a:rPr lang="en-US" sz="2000" dirty="0">
                <a:solidFill>
                  <a:schemeClr val="tx1"/>
                </a:solidFill>
              </a:rPr>
              <a:t>: Improving Gamma Turn Prediction Using </a:t>
            </a:r>
            <a:r>
              <a:rPr lang="en-US" sz="2000" dirty="0" err="1">
                <a:solidFill>
                  <a:schemeClr val="tx1"/>
                </a:solidFill>
              </a:rPr>
              <a:t>CapsuleNets</a:t>
            </a:r>
            <a:r>
              <a:rPr lang="en-US" sz="2000" dirty="0">
                <a:solidFill>
                  <a:schemeClr val="tx1"/>
                </a:solidFill>
              </a:rPr>
              <a:t>.” (submitted to journal)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tx1"/>
                </a:solidFill>
              </a:rPr>
              <a:t>Fang, Chao, </a:t>
            </a:r>
            <a:r>
              <a:rPr lang="en-US" sz="2000" dirty="0" err="1">
                <a:solidFill>
                  <a:schemeClr val="tx1"/>
                </a:solidFill>
              </a:rPr>
              <a:t>Zhaoyu</a:t>
            </a:r>
            <a:r>
              <a:rPr lang="en-US" sz="2000" dirty="0">
                <a:solidFill>
                  <a:schemeClr val="tx1"/>
                </a:solidFill>
              </a:rPr>
              <a:t> Li, Yi Shang and Dong Xu. “</a:t>
            </a:r>
            <a:r>
              <a:rPr lang="en-US" sz="2000" dirty="0" err="1">
                <a:solidFill>
                  <a:schemeClr val="tx1"/>
                </a:solidFill>
              </a:rPr>
              <a:t>MUFold</a:t>
            </a:r>
            <a:r>
              <a:rPr lang="en-US" sz="2000" dirty="0">
                <a:solidFill>
                  <a:schemeClr val="tx1"/>
                </a:solidFill>
              </a:rPr>
              <a:t>-SS-Angle: A Web Server for Protein Secondary Structure and Backbone Torsion Angle Prediction.” (submitted to journal)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931C393-069B-9348-B7D3-9D0112A3EA9C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1761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This work was partially supported by National Institutes of Health (NIH) grant R01-GM100701</a:t>
            </a:r>
          </a:p>
          <a:p>
            <a:r>
              <a:rPr lang="en-US" dirty="0">
                <a:solidFill>
                  <a:schemeClr val="tx1"/>
                </a:solidFill>
              </a:rPr>
              <a:t>The high-performance computing infrastructure was partially supported by National Science Foundation (NSF) under grant number CNS-142929.</a:t>
            </a:r>
          </a:p>
          <a:p>
            <a:r>
              <a:rPr lang="en-US" altLang="x-none" dirty="0">
                <a:solidFill>
                  <a:schemeClr val="tx1"/>
                </a:solidFill>
              </a:rPr>
              <a:t>Some materials (including figures and text) were taken from the Internet at the public domain.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7655389-9B6D-7B4C-A927-A362A65179E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868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7BE1-9A38-A14D-B7FB-3528FA25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EF9A9-12A3-4F4D-9CA2-F55C8EE51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HHBlits</a:t>
            </a:r>
            <a:r>
              <a:rPr lang="en-US" dirty="0"/>
              <a:t> (</a:t>
            </a:r>
            <a:r>
              <a:rPr lang="en-US" dirty="0" err="1"/>
              <a:t>incetpion</a:t>
            </a:r>
            <a:r>
              <a:rPr lang="en-US" dirty="0"/>
              <a:t>)+</a:t>
            </a:r>
            <a:r>
              <a:rPr lang="en-US" dirty="0" err="1"/>
              <a:t>pyhsicahmeical</a:t>
            </a:r>
            <a:endParaRPr lang="en-US" dirty="0"/>
          </a:p>
          <a:p>
            <a:r>
              <a:rPr lang="en-US" dirty="0"/>
              <a:t>Database filter using </a:t>
            </a:r>
            <a:r>
              <a:rPr lang="en-US"/>
              <a:t>sequence length</a:t>
            </a:r>
            <a:endParaRPr lang="en-US" dirty="0"/>
          </a:p>
          <a:p>
            <a:r>
              <a:rPr lang="en-US" dirty="0"/>
              <a:t>Server long to short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809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_PPT_std_newbg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1967"/>
            <a:ext cx="8229600" cy="365461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A9EBD0E-3432-154E-AE34-F4930BCA639B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40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FEDC-23AC-7D4F-808E-0E9BF646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Inspired by those successful research work, here we propose: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C235166-DEC5-9948-AA98-2F212A317C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1197489"/>
              </p:ext>
            </p:extLst>
          </p:nvPr>
        </p:nvGraphicFramePr>
        <p:xfrm>
          <a:off x="303934" y="1417638"/>
          <a:ext cx="8536131" cy="504219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79741">
                  <a:extLst>
                    <a:ext uri="{9D8B030D-6E8A-4147-A177-3AD203B41FA5}">
                      <a16:colId xmlns:a16="http://schemas.microsoft.com/office/drawing/2014/main" val="1424424933"/>
                    </a:ext>
                  </a:extLst>
                </a:gridCol>
                <a:gridCol w="1979741">
                  <a:extLst>
                    <a:ext uri="{9D8B030D-6E8A-4147-A177-3AD203B41FA5}">
                      <a16:colId xmlns:a16="http://schemas.microsoft.com/office/drawing/2014/main" val="1991329212"/>
                    </a:ext>
                  </a:extLst>
                </a:gridCol>
                <a:gridCol w="1979741">
                  <a:extLst>
                    <a:ext uri="{9D8B030D-6E8A-4147-A177-3AD203B41FA5}">
                      <a16:colId xmlns:a16="http://schemas.microsoft.com/office/drawing/2014/main" val="3822652278"/>
                    </a:ext>
                  </a:extLst>
                </a:gridCol>
                <a:gridCol w="2596908">
                  <a:extLst>
                    <a:ext uri="{9D8B030D-6E8A-4147-A177-3AD203B41FA5}">
                      <a16:colId xmlns:a16="http://schemas.microsoft.com/office/drawing/2014/main" val="3226465913"/>
                    </a:ext>
                  </a:extLst>
                </a:gridCol>
              </a:tblGrid>
              <a:tr h="5635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Proposed Methods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Based on what DNN 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Problem</a:t>
                      </a:r>
                    </a:p>
                    <a:p>
                      <a:pPr algn="ctr"/>
                      <a:r>
                        <a:rPr lang="en-US" dirty="0"/>
                        <a:t>solved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Features used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103935"/>
                  </a:ext>
                </a:extLst>
              </a:tr>
              <a:tr h="103380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/>
                        <a:t>Deep3I, </a:t>
                      </a:r>
                      <a:r>
                        <a:rPr lang="en-US" dirty="0" err="1"/>
                        <a:t>DeepNRN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ResNet</a:t>
                      </a:r>
                      <a:r>
                        <a:rPr lang="en-US" dirty="0"/>
                        <a:t>, </a:t>
                      </a:r>
                    </a:p>
                    <a:p>
                      <a:pPr algn="ctr"/>
                      <a:r>
                        <a:rPr lang="en-US" dirty="0" err="1"/>
                        <a:t>InceptionNet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Secondary 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physico</a:t>
                      </a:r>
                      <a:r>
                        <a:rPr lang="en-US" dirty="0"/>
                        <a:t>-chemical(PC),</a:t>
                      </a:r>
                    </a:p>
                    <a:p>
                      <a:pPr algn="ctr"/>
                      <a:r>
                        <a:rPr lang="en-US" dirty="0" err="1"/>
                        <a:t>Psiblast</a:t>
                      </a:r>
                      <a:r>
                        <a:rPr lang="en-US" dirty="0"/>
                        <a:t> and </a:t>
                      </a:r>
                      <a:r>
                        <a:rPr lang="en-US" dirty="0" err="1"/>
                        <a:t>HHBlits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9590872"/>
                  </a:ext>
                </a:extLst>
              </a:tr>
              <a:tr h="95263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DeepRIN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ResNet</a:t>
                      </a:r>
                      <a:r>
                        <a:rPr lang="en-US" dirty="0"/>
                        <a:t>,</a:t>
                      </a:r>
                    </a:p>
                    <a:p>
                      <a:pPr algn="ctr"/>
                      <a:r>
                        <a:rPr lang="en-US" dirty="0" err="1"/>
                        <a:t>InceptionNet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Backbone torsion angle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PC,</a:t>
                      </a:r>
                    </a:p>
                    <a:p>
                      <a:pPr algn="ctr"/>
                      <a:r>
                        <a:rPr lang="en-US" dirty="0" err="1"/>
                        <a:t>Psiblast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HHBlits</a:t>
                      </a:r>
                      <a:r>
                        <a:rPr lang="en-US" dirty="0"/>
                        <a:t>, predSS8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8487315"/>
                  </a:ext>
                </a:extLst>
              </a:tr>
              <a:tr h="95263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DeepDIN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DenseNet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InceptionNet</a:t>
                      </a:r>
                      <a:r>
                        <a:rPr lang="en-US" dirty="0"/>
                        <a:t>, Balanced learning, transfer learning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Beta turn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PC,</a:t>
                      </a:r>
                    </a:p>
                    <a:p>
                      <a:pPr algn="ctr"/>
                      <a:r>
                        <a:rPr lang="en-US" dirty="0"/>
                        <a:t>Shape string, </a:t>
                      </a:r>
                      <a:r>
                        <a:rPr lang="en-US" dirty="0" err="1"/>
                        <a:t>HHBlits</a:t>
                      </a:r>
                      <a:r>
                        <a:rPr lang="en-US" dirty="0"/>
                        <a:t>, predSS8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9555863"/>
                  </a:ext>
                </a:extLst>
              </a:tr>
              <a:tr h="95263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DeepICN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InceptionNet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CapsuleNet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Gamma Turn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Shape String and </a:t>
                      </a:r>
                      <a:r>
                        <a:rPr lang="en-US" dirty="0" err="1"/>
                        <a:t>HHBlits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0384804"/>
                  </a:ext>
                </a:extLst>
              </a:tr>
            </a:tbl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76D49C2-2388-DC4C-94A1-FDE8AA18AC9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17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Introduction and Overview</a:t>
            </a:r>
          </a:p>
          <a:p>
            <a:r>
              <a:rPr lang="en-US" dirty="0">
                <a:solidFill>
                  <a:schemeClr val="tx1"/>
                </a:solidFill>
              </a:rPr>
              <a:t>Proposed Methods: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err="1">
                <a:solidFill>
                  <a:schemeClr val="tx1"/>
                </a:solidFill>
              </a:rPr>
              <a:t>DeepNRN</a:t>
            </a:r>
            <a:r>
              <a:rPr lang="en-US" b="1" dirty="0">
                <a:solidFill>
                  <a:schemeClr val="tx1"/>
                </a:solidFill>
              </a:rPr>
              <a:t> and Deep3I for secondary structure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DeepRIN</a:t>
            </a:r>
            <a:r>
              <a:rPr lang="en-US" dirty="0">
                <a:solidFill>
                  <a:schemeClr val="tx1"/>
                </a:solidFill>
              </a:rPr>
              <a:t> for backbone torsion angle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DeepIDN</a:t>
            </a:r>
            <a:r>
              <a:rPr lang="en-US" dirty="0">
                <a:solidFill>
                  <a:schemeClr val="tx1"/>
                </a:solidFill>
              </a:rPr>
              <a:t> for beta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DeepICN</a:t>
            </a:r>
            <a:r>
              <a:rPr lang="en-US" dirty="0">
                <a:solidFill>
                  <a:schemeClr val="tx1"/>
                </a:solidFill>
              </a:rPr>
              <a:t> for gamma turn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MUFold</a:t>
            </a:r>
            <a:r>
              <a:rPr lang="en-US" dirty="0">
                <a:solidFill>
                  <a:schemeClr val="tx1"/>
                </a:solidFill>
              </a:rPr>
              <a:t>-SS-Angle server</a:t>
            </a:r>
          </a:p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7D656C5-EEB3-2B4A-B084-7845E1B88080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03D33D-21EA-0E4A-974B-A5C4F5C4EAC4}" type="slidenum">
              <a:rPr lang="en-US" sz="1600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899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C4C4C"/>
      </a:dk2>
      <a:lt2>
        <a:srgbClr val="F1B82D"/>
      </a:lt2>
      <a:accent1>
        <a:srgbClr val="666666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4779</TotalTime>
  <Words>2792</Words>
  <Application>Microsoft Macintosh PowerPoint</Application>
  <PresentationFormat>On-screen Show (4:3)</PresentationFormat>
  <Paragraphs>801</Paragraphs>
  <Slides>76</Slides>
  <Notes>24</Notes>
  <HiddenSlides>14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2" baseType="lpstr">
      <vt:lpstr>Arial Unicode MS</vt:lpstr>
      <vt:lpstr>Arial</vt:lpstr>
      <vt:lpstr>Arial-BoldItalicMT</vt:lpstr>
      <vt:lpstr>Calibri</vt:lpstr>
      <vt:lpstr>Cambria Math</vt:lpstr>
      <vt:lpstr>Helvetica</vt:lpstr>
      <vt:lpstr>Mangal</vt:lpstr>
      <vt:lpstr>Open Sans</vt:lpstr>
      <vt:lpstr>Palatino</vt:lpstr>
      <vt:lpstr>PT Serif</vt:lpstr>
      <vt:lpstr>q_serif</vt:lpstr>
      <vt:lpstr>Roboto</vt:lpstr>
      <vt:lpstr>Times</vt:lpstr>
      <vt:lpstr>Times New Roman</vt:lpstr>
      <vt:lpstr>Trebuchet MS</vt:lpstr>
      <vt:lpstr>Office Theme</vt:lpstr>
      <vt:lpstr>Applications of Deep Neural Network to Protein Structure Prediction</vt:lpstr>
      <vt:lpstr>Outline</vt:lpstr>
      <vt:lpstr>Introduction and overview</vt:lpstr>
      <vt:lpstr>Our research work mainly focus on:</vt:lpstr>
      <vt:lpstr>Why predict secondary or super-secondary structure?</vt:lpstr>
      <vt:lpstr>Why use deep learning? </vt:lpstr>
      <vt:lpstr>Some successful deep learning applications in biological sequence analysis:</vt:lpstr>
      <vt:lpstr>Inspired by those successful research work, here we propose:</vt:lpstr>
      <vt:lpstr>Outline</vt:lpstr>
      <vt:lpstr>Introduction</vt:lpstr>
      <vt:lpstr>Related Work</vt:lpstr>
      <vt:lpstr>Proposed methods for SS Prediction</vt:lpstr>
      <vt:lpstr>1. DeepNRN -&gt; Residual block (He et al., 2015)</vt:lpstr>
      <vt:lpstr>ResNet (He et al., 2015) in ImageNet 2015</vt:lpstr>
      <vt:lpstr>1. DeepNRN  -&gt; new neighbor-residual block</vt:lpstr>
      <vt:lpstr>1. DeepNRN -&gt; DeepNRN overall architecture</vt:lpstr>
      <vt:lpstr>2. Deep3I -&gt; Inception Block (Szegedy et al., 2017)</vt:lpstr>
      <vt:lpstr>1x1 Convolution</vt:lpstr>
      <vt:lpstr>Inception-v4 (Szegedy et al., 2017)</vt:lpstr>
      <vt:lpstr>2.Deep3I -&gt; new Deep3I block</vt:lpstr>
      <vt:lpstr>2. Deep3I -&gt; Overall Deep3I architecture</vt:lpstr>
      <vt:lpstr>Dataset and Performance Measure</vt:lpstr>
      <vt:lpstr>Compare with state-of-the-art tools</vt:lpstr>
      <vt:lpstr>Q3 accuracy results of various prediction methods on CASP dataset  </vt:lpstr>
      <vt:lpstr>Q8 accuracy results of various prediction methods on CASP dataset</vt:lpstr>
      <vt:lpstr>Outline</vt:lpstr>
      <vt:lpstr>Introduction</vt:lpstr>
      <vt:lpstr>Related Work</vt:lpstr>
      <vt:lpstr>Propose method for torsion angle prediction</vt:lpstr>
      <vt:lpstr>New DeepRIN Block</vt:lpstr>
      <vt:lpstr>DeepRIN architecture</vt:lpstr>
      <vt:lpstr>Dataset and Performance Measure</vt:lpstr>
      <vt:lpstr>MAE among three tools</vt:lpstr>
      <vt:lpstr>PCC among three tools</vt:lpstr>
      <vt:lpstr>MAE and PCC of Psi-Phi angle prediction between SPIDER2, SPIDER3 and DeepRIN on recent PDB</vt:lpstr>
      <vt:lpstr>Outline</vt:lpstr>
      <vt:lpstr>Introduction</vt:lpstr>
      <vt:lpstr>Related work</vt:lpstr>
      <vt:lpstr>Propose method for Beta-turn prediction</vt:lpstr>
      <vt:lpstr>DeepDIN  -&gt; DenseNet (Huang et al., 2016)</vt:lpstr>
      <vt:lpstr>PowerPoint Presentation</vt:lpstr>
      <vt:lpstr>DeepDIN architecture</vt:lpstr>
      <vt:lpstr>DeepDIN  -&gt; Model Learning Strategy</vt:lpstr>
      <vt:lpstr>Dataset and Performance Measure</vt:lpstr>
      <vt:lpstr>Prediction on BT426</vt:lpstr>
      <vt:lpstr>Nine-class beta-turn and non turn class size in BT6376</vt:lpstr>
      <vt:lpstr>Beta turn prediction result comparing with state-of-the-art tool BetaTPred3</vt:lpstr>
      <vt:lpstr>How different features affect the results</vt:lpstr>
      <vt:lpstr>Outline</vt:lpstr>
      <vt:lpstr>Introduction</vt:lpstr>
      <vt:lpstr>Related Work</vt:lpstr>
      <vt:lpstr>Propose method for gamma-turn prediction</vt:lpstr>
      <vt:lpstr>DeepICN -&gt; Capsule Network (Sabour et al., 2017)</vt:lpstr>
      <vt:lpstr>Capsule  (Sabour et al., 2017)</vt:lpstr>
      <vt:lpstr>Dynamic routing (Sabour et al., 2017)</vt:lpstr>
      <vt:lpstr>What is a Capsule? (Sabour et al., 2017)</vt:lpstr>
      <vt:lpstr>Traditional v.s. Capsule Neuron</vt:lpstr>
      <vt:lpstr>Dynamic Routing (by Agreement)</vt:lpstr>
      <vt:lpstr>Capsules (Sabour et al., 2017)</vt:lpstr>
      <vt:lpstr>Dynamic routing algorithm (Sabour et al., 2017)</vt:lpstr>
      <vt:lpstr>PowerPoint Presentation</vt:lpstr>
      <vt:lpstr>Dataset and Performance Measure</vt:lpstr>
      <vt:lpstr>Performance comparison with previous predictors on GT320 benchmark</vt:lpstr>
      <vt:lpstr>Prediction confidence: the capsule length (norm)</vt:lpstr>
      <vt:lpstr>Discover gamma turn (Classical, Inverse and non) motif using WebLogo (Crooks et al., 2004)</vt:lpstr>
      <vt:lpstr>T-SNE (van der Maaten and Hinton, 2008) visualization of features of input and learnt by capsules</vt:lpstr>
      <vt:lpstr>Outline</vt:lpstr>
      <vt:lpstr>Submit a job and system log</vt:lpstr>
      <vt:lpstr>Retrieve prediction results</vt:lpstr>
      <vt:lpstr>Data visualization</vt:lpstr>
      <vt:lpstr>Outline</vt:lpstr>
      <vt:lpstr>Summary Table</vt:lpstr>
      <vt:lpstr>Refereed Publications</vt:lpstr>
      <vt:lpstr>Acknowledgement</vt:lpstr>
      <vt:lpstr>Database study</vt:lpstr>
      <vt:lpstr>Thank you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 VanSciver</dc:creator>
  <cp:lastModifiedBy>Fang, Chao (MU-Student)</cp:lastModifiedBy>
  <cp:revision>212</cp:revision>
  <cp:lastPrinted>2018-04-16T17:39:30Z</cp:lastPrinted>
  <dcterms:created xsi:type="dcterms:W3CDTF">2014-06-09T16:21:09Z</dcterms:created>
  <dcterms:modified xsi:type="dcterms:W3CDTF">2018-04-17T22:51:56Z</dcterms:modified>
</cp:coreProperties>
</file>