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63" r:id="rId2"/>
    <p:sldId id="261" r:id="rId3"/>
    <p:sldId id="264" r:id="rId4"/>
    <p:sldId id="265" r:id="rId5"/>
    <p:sldId id="266" r:id="rId6"/>
    <p:sldId id="287" r:id="rId7"/>
    <p:sldId id="269" r:id="rId8"/>
    <p:sldId id="267" r:id="rId9"/>
    <p:sldId id="270" r:id="rId10"/>
    <p:sldId id="271" r:id="rId11"/>
    <p:sldId id="268" r:id="rId12"/>
    <p:sldId id="288" r:id="rId13"/>
    <p:sldId id="30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9" r:id="rId25"/>
    <p:sldId id="283" r:id="rId26"/>
    <p:sldId id="284" r:id="rId27"/>
    <p:sldId id="285" r:id="rId28"/>
    <p:sldId id="290" r:id="rId29"/>
    <p:sldId id="286" r:id="rId30"/>
    <p:sldId id="292" r:id="rId31"/>
    <p:sldId id="293" r:id="rId32"/>
    <p:sldId id="294" r:id="rId33"/>
    <p:sldId id="297" r:id="rId34"/>
    <p:sldId id="298" r:id="rId35"/>
    <p:sldId id="299" r:id="rId36"/>
    <p:sldId id="300" r:id="rId37"/>
    <p:sldId id="291" r:id="rId38"/>
    <p:sldId id="295" r:id="rId39"/>
    <p:sldId id="296" r:id="rId40"/>
    <p:sldId id="26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4C4C4C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8750"/>
  </p:normalViewPr>
  <p:slideViewPr>
    <p:cSldViewPr snapToGrid="0" snapToObjects="1">
      <p:cViewPr varScale="1">
        <p:scale>
          <a:sx n="91" d="100"/>
          <a:sy n="91" d="100"/>
        </p:scale>
        <p:origin x="22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68856-8C58-CD4E-8F68-E68A3959DED5}" type="datetimeFigureOut">
              <a:rPr lang="en-US" smtClean="0"/>
              <a:t>7/27/17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45A63-0DCC-2341-92F2-7D656BDDA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5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0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60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85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84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71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29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24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1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3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4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54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61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7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2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05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81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5A63-0DCC-2341-92F2-7D656BDDA8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3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1712"/>
            <a:ext cx="7772400" cy="1470025"/>
          </a:xfr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7487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BC77EBDA-C135-8A45-ACAC-DFA08BA68AF2}" type="datetimeFigureOut">
              <a:rPr lang="en-US" smtClean="0"/>
              <a:pPr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5003D33D-21EA-0E4A-974B-A5C4F5C4EA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55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8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3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aseline="0">
                <a:solidFill>
                  <a:srgbClr val="4C4C4C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C4C4C"/>
                </a:solidFill>
                <a:latin typeface="Helvetica"/>
              </a:defRPr>
            </a:lvl1pPr>
            <a:lvl2pPr>
              <a:defRPr>
                <a:solidFill>
                  <a:srgbClr val="4C4C4C"/>
                </a:solidFill>
                <a:latin typeface="Helvetica"/>
              </a:defRPr>
            </a:lvl2pPr>
            <a:lvl3pPr>
              <a:defRPr>
                <a:solidFill>
                  <a:srgbClr val="4C4C4C"/>
                </a:solidFill>
                <a:latin typeface="Helvetica"/>
              </a:defRPr>
            </a:lvl3pPr>
            <a:lvl4pPr>
              <a:defRPr>
                <a:solidFill>
                  <a:srgbClr val="4C4C4C"/>
                </a:solidFill>
                <a:latin typeface="Helvetica"/>
              </a:defRPr>
            </a:lvl4pPr>
            <a:lvl5pPr>
              <a:defRPr>
                <a:solidFill>
                  <a:srgbClr val="4C4C4C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6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4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7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3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8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77EBDA-C135-8A45-ACAC-DFA08BA68AF2}" type="datetimeFigureOut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03D33D-21EA-0E4A-974B-A5C4F5C4E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7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8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4C4C4C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rgbClr val="666666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rgbClr val="666666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1800" kern="1200">
          <a:solidFill>
            <a:srgbClr val="666666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1600" kern="1200">
          <a:solidFill>
            <a:srgbClr val="666666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1400" kern="1200">
          <a:solidFill>
            <a:srgbClr val="666666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_PPT_std_newbg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ASAP and Deep ASAP: End-to-End </a:t>
            </a:r>
            <a:r>
              <a:rPr lang="en-US" dirty="0">
                <a:solidFill>
                  <a:schemeClr val="bg2"/>
                </a:solidFill>
              </a:rPr>
              <a:t>A</a:t>
            </a:r>
            <a:r>
              <a:rPr lang="en-US" dirty="0"/>
              <a:t>udio </a:t>
            </a:r>
            <a:r>
              <a:rPr lang="en-US" dirty="0">
                <a:solidFill>
                  <a:schemeClr val="bg2"/>
                </a:solidFill>
              </a:rPr>
              <a:t>S</a:t>
            </a:r>
            <a:r>
              <a:rPr lang="en-US" dirty="0"/>
              <a:t>entiment </a:t>
            </a:r>
            <a:r>
              <a:rPr lang="en-US" dirty="0">
                <a:solidFill>
                  <a:schemeClr val="bg2"/>
                </a:solidFill>
              </a:rPr>
              <a:t>A</a:t>
            </a:r>
            <a:r>
              <a:rPr lang="en-US" dirty="0"/>
              <a:t>nalysis </a:t>
            </a:r>
            <a:r>
              <a:rPr lang="en-US" dirty="0">
                <a:solidFill>
                  <a:schemeClr val="bg2"/>
                </a:solidFill>
              </a:rPr>
              <a:t>P</a:t>
            </a:r>
            <a:r>
              <a:rPr lang="en-US" dirty="0"/>
              <a:t>ipelines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Master’s Project Defense</a:t>
            </a:r>
          </a:p>
          <a:p>
            <a:r>
              <a:rPr lang="en-US" dirty="0" smtClean="0"/>
              <a:t>By: Avery Wells</a:t>
            </a:r>
          </a:p>
          <a:p>
            <a:r>
              <a:rPr lang="en-US" dirty="0" smtClean="0"/>
              <a:t>Advisor: Dr. Yi Shang</a:t>
            </a:r>
          </a:p>
        </p:txBody>
      </p:sp>
    </p:spTree>
    <p:extLst>
      <p:ext uri="{BB962C8B-B14F-4D97-AF65-F5344CB8AC3E}">
        <p14:creationId xmlns:p14="http://schemas.microsoft.com/office/powerpoint/2010/main" val="29871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Rosas used a similar set of features on a similar YouTube dataset (Spanish videos)</a:t>
            </a:r>
          </a:p>
          <a:p>
            <a:pPr lvl="1"/>
            <a:r>
              <a:rPr lang="en-US" sz="2400" dirty="0"/>
              <a:t>Veronica </a:t>
            </a:r>
            <a:r>
              <a:rPr lang="en-US" sz="2400" dirty="0" smtClean="0"/>
              <a:t>Rosas. </a:t>
            </a:r>
            <a:r>
              <a:rPr lang="en-US" sz="2400" dirty="0"/>
              <a:t>Multimodal Sentiment Analysis of Spanish Online Videos. </a:t>
            </a:r>
            <a:r>
              <a:rPr lang="en-US" sz="2400" i="1" dirty="0"/>
              <a:t>IEEE Intelligent Systems</a:t>
            </a:r>
            <a:r>
              <a:rPr lang="en-US" sz="2400" dirty="0"/>
              <a:t> </a:t>
            </a:r>
            <a:r>
              <a:rPr lang="en-US" sz="2400" dirty="0" smtClean="0"/>
              <a:t>(</a:t>
            </a:r>
            <a:r>
              <a:rPr lang="en-US" sz="2400" dirty="0"/>
              <a:t>May 2013</a:t>
            </a:r>
            <a:r>
              <a:rPr lang="en-US" sz="2400" dirty="0" smtClean="0"/>
              <a:t>).</a:t>
            </a:r>
            <a:endParaRPr lang="en-US" sz="2400" dirty="0" smtClean="0"/>
          </a:p>
          <a:p>
            <a:r>
              <a:rPr lang="en-US" dirty="0" smtClean="0"/>
              <a:t>Used an Support Vector Machine with linear kernel to classify </a:t>
            </a:r>
            <a:r>
              <a:rPr lang="en-US" dirty="0" smtClean="0"/>
              <a:t>sentiment</a:t>
            </a:r>
          </a:p>
          <a:p>
            <a:pPr lvl="1"/>
            <a:r>
              <a:rPr lang="en-US" dirty="0" smtClean="0"/>
              <a:t>3 class problem</a:t>
            </a:r>
            <a:endParaRPr lang="en-US" dirty="0" smtClean="0"/>
          </a:p>
          <a:p>
            <a:r>
              <a:rPr lang="en-US" dirty="0" smtClean="0"/>
              <a:t>Achieved only 46.75%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recent approaches use deep neural networks</a:t>
            </a:r>
          </a:p>
          <a:p>
            <a:r>
              <a:rPr lang="en-US" dirty="0" err="1" smtClean="0"/>
              <a:t>Chernykh</a:t>
            </a:r>
            <a:r>
              <a:rPr lang="en-US" dirty="0" smtClean="0"/>
              <a:t> used a deep recurrent neural network (RNN) on the </a:t>
            </a:r>
            <a:r>
              <a:rPr lang="en-US" dirty="0"/>
              <a:t>IEMOCAP </a:t>
            </a:r>
            <a:r>
              <a:rPr lang="en-US" dirty="0" smtClean="0"/>
              <a:t>database with 54% </a:t>
            </a:r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6 classes</a:t>
            </a:r>
            <a:endParaRPr lang="en-US" dirty="0" smtClean="0"/>
          </a:p>
          <a:p>
            <a:pPr lvl="1"/>
            <a:r>
              <a:rPr lang="en-US" sz="2400" dirty="0" err="1" smtClean="0"/>
              <a:t>Chernykh</a:t>
            </a:r>
            <a:r>
              <a:rPr lang="en-US" sz="2400" dirty="0" smtClean="0"/>
              <a:t> (</a:t>
            </a:r>
            <a:r>
              <a:rPr lang="en-US" sz="2400" dirty="0"/>
              <a:t>2017). Emotion Recognition From Speech With Recurrent Neural Networks</a:t>
            </a:r>
            <a:r>
              <a:rPr lang="en-US" sz="2400" dirty="0" smtClean="0"/>
              <a:t>.</a:t>
            </a:r>
          </a:p>
          <a:p>
            <a:r>
              <a:rPr lang="en-US" sz="1400" dirty="0" smtClean="0"/>
              <a:t> </a:t>
            </a:r>
            <a:r>
              <a:rPr lang="en-US" dirty="0" smtClean="0"/>
              <a:t>Wang </a:t>
            </a:r>
            <a:r>
              <a:rPr lang="en-US" dirty="0" smtClean="0"/>
              <a:t>used deep convolution neural nets (CNN) on the previous YouTube datasets with 56%-61% accuracy</a:t>
            </a:r>
          </a:p>
          <a:p>
            <a:pPr lvl="1"/>
            <a:r>
              <a:rPr lang="en-US" sz="2400" dirty="0" smtClean="0"/>
              <a:t>Wang (</a:t>
            </a:r>
            <a:r>
              <a:rPr lang="en-US" sz="2400" dirty="0"/>
              <a:t>2016). Select-Additive Learning: Improving Cross-individual Generalization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2 classes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92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Background and Previous Works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ASAP and Deep </a:t>
            </a:r>
            <a:r>
              <a:rPr lang="en-US" dirty="0" smtClean="0">
                <a:solidFill>
                  <a:schemeClr val="bg2"/>
                </a:solidFill>
              </a:rPr>
              <a:t>ASAP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Problem Redefinition</a:t>
            </a:r>
            <a:endParaRPr lang="en-US" dirty="0" smtClean="0"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Current Pipelines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ASAP Design and Implementation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Deep ASAP Design and Implementation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/>
              <a:t>Conclusions and Future Works</a:t>
            </a:r>
          </a:p>
        </p:txBody>
      </p:sp>
    </p:spTree>
    <p:extLst>
      <p:ext uri="{BB962C8B-B14F-4D97-AF65-F5344CB8AC3E}">
        <p14:creationId xmlns:p14="http://schemas.microsoft.com/office/powerpoint/2010/main" val="12755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collection of labeled phone conversations</a:t>
            </a:r>
          </a:p>
          <a:p>
            <a:r>
              <a:rPr lang="en-US" dirty="0" smtClean="0"/>
              <a:t>Output: sentiment label</a:t>
            </a:r>
          </a:p>
          <a:p>
            <a:r>
              <a:rPr lang="en-US" dirty="0" smtClean="0"/>
              <a:t>Two speakers in call, other datasets had one speaker</a:t>
            </a:r>
          </a:p>
          <a:p>
            <a:r>
              <a:rPr lang="en-US" dirty="0" smtClean="0"/>
              <a:t>Call is labeled as positive if meeting was attained, negative otherwise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example_audi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45278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9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audio sentiment analysis pipeline is:</a:t>
            </a:r>
          </a:p>
          <a:p>
            <a:pPr lvl="1"/>
            <a:r>
              <a:rPr lang="en-US" dirty="0" smtClean="0"/>
              <a:t>Divide audio signal into utterances</a:t>
            </a:r>
          </a:p>
          <a:p>
            <a:pPr lvl="1"/>
            <a:r>
              <a:rPr lang="en-US" dirty="0" smtClean="0"/>
              <a:t>Extract features from each utterance</a:t>
            </a:r>
          </a:p>
          <a:p>
            <a:pPr lvl="1"/>
            <a:r>
              <a:rPr lang="en-US" dirty="0" smtClean="0"/>
              <a:t>Select and train classification model</a:t>
            </a:r>
          </a:p>
          <a:p>
            <a:pPr lvl="1"/>
            <a:r>
              <a:rPr lang="en-US" dirty="0" smtClean="0"/>
              <a:t>Test and validate trained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ASAP -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9790"/>
            <a:ext cx="8229600" cy="4426782"/>
          </a:xfrm>
        </p:spPr>
      </p:pic>
    </p:spTree>
    <p:extLst>
      <p:ext uri="{BB962C8B-B14F-4D97-AF65-F5344CB8AC3E}">
        <p14:creationId xmlns:p14="http://schemas.microsoft.com/office/powerpoint/2010/main" val="2643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ASAP -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handle any number of WAV files</a:t>
            </a:r>
          </a:p>
          <a:p>
            <a:pPr lvl="1"/>
            <a:r>
              <a:rPr lang="en-US" dirty="0" smtClean="0"/>
              <a:t>Provide utility script to convert MP3 to WAV in batch</a:t>
            </a:r>
          </a:p>
          <a:p>
            <a:r>
              <a:rPr lang="en-US" dirty="0" smtClean="0"/>
              <a:t>Each audio file should have a sentiment label</a:t>
            </a:r>
          </a:p>
          <a:p>
            <a:r>
              <a:rPr lang="en-US" dirty="0" smtClean="0"/>
              <a:t>Takes CSV as input where:</a:t>
            </a:r>
          </a:p>
          <a:p>
            <a:pPr lvl="1"/>
            <a:r>
              <a:rPr lang="en-US" dirty="0" smtClean="0"/>
              <a:t>First column is path to a WAV file</a:t>
            </a:r>
          </a:p>
          <a:p>
            <a:pPr lvl="1"/>
            <a:r>
              <a:rPr lang="en-US" dirty="0" smtClean="0"/>
              <a:t>Last column is label for the WAV </a:t>
            </a:r>
            <a:r>
              <a:rPr lang="en-US" dirty="0" smtClean="0"/>
              <a:t>file</a:t>
            </a:r>
          </a:p>
          <a:p>
            <a:pPr lvl="1"/>
            <a:r>
              <a:rPr lang="en-US" dirty="0" smtClean="0"/>
              <a:t>Each row is for a different WAV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ASAP - Preprocessing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Trained an HMM with </a:t>
            </a:r>
            <a:r>
              <a:rPr lang="en-US" dirty="0" err="1" smtClean="0"/>
              <a:t>pyAudioAnalysis</a:t>
            </a:r>
            <a:r>
              <a:rPr lang="en-US" dirty="0" smtClean="0"/>
              <a:t> tool to </a:t>
            </a:r>
            <a:r>
              <a:rPr lang="en-US" dirty="0" smtClean="0"/>
              <a:t>detect ringtones in audio signal </a:t>
            </a:r>
          </a:p>
          <a:p>
            <a:pPr lvl="1"/>
            <a:r>
              <a:rPr lang="en-US" dirty="0" smtClean="0"/>
              <a:t>Keep only audio after last ringtone</a:t>
            </a:r>
          </a:p>
          <a:p>
            <a:pPr lvl="1"/>
            <a:r>
              <a:rPr lang="en-US" dirty="0" smtClean="0"/>
              <a:t>Goal is to eliminate any receptionist</a:t>
            </a:r>
          </a:p>
          <a:p>
            <a:r>
              <a:rPr lang="en-US" dirty="0" smtClean="0"/>
              <a:t>Split remaining audio signal into utterances based on speaker turn</a:t>
            </a:r>
          </a:p>
          <a:p>
            <a:pPr lvl="1"/>
            <a:r>
              <a:rPr lang="en-US" dirty="0" smtClean="0"/>
              <a:t>Speaker </a:t>
            </a:r>
            <a:r>
              <a:rPr lang="en-US" dirty="0" err="1" smtClean="0"/>
              <a:t>diarization</a:t>
            </a:r>
            <a:r>
              <a:rPr lang="en-US" dirty="0" smtClean="0"/>
              <a:t> from </a:t>
            </a:r>
            <a:r>
              <a:rPr lang="en-US" dirty="0" err="1" smtClean="0"/>
              <a:t>pyAudioAnalysis</a:t>
            </a:r>
            <a:r>
              <a:rPr lang="en-US" dirty="0" smtClean="0"/>
              <a:t> package</a:t>
            </a:r>
          </a:p>
          <a:p>
            <a:r>
              <a:rPr lang="en-US" dirty="0" smtClean="0"/>
              <a:t>Utterances </a:t>
            </a:r>
            <a:r>
              <a:rPr lang="en-US" dirty="0" smtClean="0"/>
              <a:t>from same original audio file are given same label</a:t>
            </a:r>
          </a:p>
          <a:p>
            <a:r>
              <a:rPr lang="en-US" dirty="0" smtClean="0"/>
              <a:t>All utterances are saved to disk for potential use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ASAP - Feature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features from each utterance using </a:t>
            </a:r>
            <a:r>
              <a:rPr lang="en-US" dirty="0" err="1" smtClean="0"/>
              <a:t>OpenSMILE</a:t>
            </a:r>
            <a:endParaRPr lang="en-US" dirty="0" smtClean="0"/>
          </a:p>
          <a:p>
            <a:r>
              <a:rPr lang="en-US" dirty="0" err="1" smtClean="0"/>
              <a:t>OpenSMILE</a:t>
            </a:r>
            <a:r>
              <a:rPr lang="en-US" dirty="0" smtClean="0"/>
              <a:t> allows for a great amount of versatility</a:t>
            </a:r>
          </a:p>
          <a:p>
            <a:pPr lvl="1"/>
            <a:r>
              <a:rPr lang="en-US" dirty="0" smtClean="0"/>
              <a:t>Can chose from number of predefined </a:t>
            </a:r>
            <a:r>
              <a:rPr lang="en-US" dirty="0" smtClean="0"/>
              <a:t>features</a:t>
            </a:r>
            <a:endParaRPr lang="en-US" dirty="0" smtClean="0"/>
          </a:p>
          <a:p>
            <a:pPr lvl="1"/>
            <a:r>
              <a:rPr lang="en-US" dirty="0" smtClean="0"/>
              <a:t>Can extract feature summaries over entire signal or over custom windows throughout signal </a:t>
            </a:r>
            <a:endParaRPr lang="en-US" dirty="0"/>
          </a:p>
          <a:p>
            <a:r>
              <a:rPr lang="en-US" dirty="0"/>
              <a:t>INTERSPEECH 2009 Emotion Challenge feature </a:t>
            </a:r>
            <a:r>
              <a:rPr lang="en-US" dirty="0" smtClean="0"/>
              <a:t>set</a:t>
            </a:r>
          </a:p>
          <a:p>
            <a:pPr lvl="1"/>
            <a:r>
              <a:rPr lang="en-US" dirty="0" smtClean="0"/>
              <a:t>385 acoustic features compiled based on past research</a:t>
            </a:r>
            <a:endParaRPr lang="en-US" dirty="0" smtClean="0"/>
          </a:p>
          <a:p>
            <a:r>
              <a:rPr lang="en-US" dirty="0" smtClean="0"/>
              <a:t>Feature file is saved as a CSV for later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ASAP </a:t>
            </a:r>
            <a:r>
              <a:rPr lang="en-US" dirty="0"/>
              <a:t>-</a:t>
            </a:r>
            <a:r>
              <a:rPr lang="en-US" dirty="0" smtClean="0"/>
              <a:t> Model Training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two machine learning methods can be chosen:</a:t>
            </a:r>
          </a:p>
          <a:p>
            <a:pPr lvl="1"/>
            <a:r>
              <a:rPr lang="en-US" dirty="0" smtClean="0"/>
              <a:t>HMM implemented based on methods described in </a:t>
            </a:r>
            <a:r>
              <a:rPr lang="en-US" dirty="0" err="1" smtClean="0"/>
              <a:t>Morency</a:t>
            </a:r>
            <a:endParaRPr lang="en-US" dirty="0" smtClean="0"/>
          </a:p>
          <a:p>
            <a:pPr lvl="1"/>
            <a:r>
              <a:rPr lang="en-US" dirty="0" smtClean="0"/>
              <a:t>Random Forest classifier from Python’s </a:t>
            </a:r>
            <a:r>
              <a:rPr lang="en-US" dirty="0" err="1" smtClean="0"/>
              <a:t>scikit</a:t>
            </a:r>
            <a:r>
              <a:rPr lang="en-US" dirty="0" smtClean="0"/>
              <a:t>-learn</a:t>
            </a:r>
          </a:p>
          <a:p>
            <a:r>
              <a:rPr lang="en-US" dirty="0" smtClean="0"/>
              <a:t>All hyper parameters for methods can be specified by user</a:t>
            </a:r>
          </a:p>
          <a:p>
            <a:r>
              <a:rPr lang="en-US" dirty="0" smtClean="0"/>
              <a:t>Any classification method found in </a:t>
            </a:r>
            <a:r>
              <a:rPr lang="en-US" dirty="0" err="1" smtClean="0"/>
              <a:t>scikit</a:t>
            </a:r>
            <a:r>
              <a:rPr lang="en-US" dirty="0" smtClean="0"/>
              <a:t>-learn can be easily added</a:t>
            </a:r>
          </a:p>
          <a:p>
            <a:pPr lvl="1"/>
            <a:r>
              <a:rPr lang="en-US" dirty="0" smtClean="0"/>
              <a:t>SVM, MLP, KNN,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Sentiment analysis </a:t>
            </a:r>
            <a:r>
              <a:rPr lang="mr-IN" dirty="0" smtClean="0"/>
              <a:t>–</a:t>
            </a:r>
            <a:r>
              <a:rPr lang="en-US" dirty="0" smtClean="0"/>
              <a:t> identifying emotions or thoughts towards something</a:t>
            </a:r>
            <a:endParaRPr lang="en-US" dirty="0" smtClean="0"/>
          </a:p>
          <a:p>
            <a:r>
              <a:rPr lang="en-US" dirty="0" smtClean="0"/>
              <a:t>Recently </a:t>
            </a:r>
            <a:r>
              <a:rPr lang="en-US" dirty="0" smtClean="0"/>
              <a:t>audio sentiment analysis has become more popular</a:t>
            </a:r>
          </a:p>
          <a:p>
            <a:r>
              <a:rPr lang="en-US" dirty="0" smtClean="0"/>
              <a:t>Researchers in the field must re-implement some experimental steps common across problem domains</a:t>
            </a:r>
          </a:p>
          <a:p>
            <a:r>
              <a:rPr lang="en-US" dirty="0" smtClean="0"/>
              <a:t>Partners is Business School have data from company they can’t analyze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30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ASAP </a:t>
            </a:r>
            <a:r>
              <a:rPr lang="mr-IN" dirty="0" smtClean="0"/>
              <a:t>–</a:t>
            </a:r>
            <a:r>
              <a:rPr lang="en-US" dirty="0" smtClean="0"/>
              <a:t> Classification/Validation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accuracy statistics are calculated for each run</a:t>
            </a:r>
          </a:p>
          <a:p>
            <a:pPr lvl="1"/>
            <a:r>
              <a:rPr lang="en-US" dirty="0" smtClean="0"/>
              <a:t>Classification accuracy of individual utterances</a:t>
            </a:r>
          </a:p>
          <a:p>
            <a:pPr lvl="1"/>
            <a:r>
              <a:rPr lang="en-US" dirty="0" smtClean="0"/>
              <a:t>Classification accuracy of whole audio files</a:t>
            </a:r>
          </a:p>
          <a:p>
            <a:pPr lvl="1"/>
            <a:r>
              <a:rPr lang="en-US" dirty="0" smtClean="0"/>
              <a:t>Max and min classification accuracies</a:t>
            </a:r>
          </a:p>
          <a:p>
            <a:pPr lvl="1"/>
            <a:r>
              <a:rPr lang="en-US" dirty="0" smtClean="0"/>
              <a:t>Standard deviation of classification </a:t>
            </a:r>
            <a:r>
              <a:rPr lang="en-US" dirty="0" smtClean="0"/>
              <a:t>accuracy</a:t>
            </a:r>
          </a:p>
          <a:p>
            <a:r>
              <a:rPr lang="en-US" dirty="0" smtClean="0"/>
              <a:t>Determine label of full file by majority of utterances</a:t>
            </a:r>
          </a:p>
          <a:p>
            <a:r>
              <a:rPr lang="en-US" dirty="0" smtClean="0"/>
              <a:t>Overall model accuracy is average validation accuracy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ASAP -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1274"/>
            <a:ext cx="8229600" cy="3323815"/>
          </a:xfrm>
        </p:spPr>
      </p:pic>
    </p:spTree>
    <p:extLst>
      <p:ext uri="{BB962C8B-B14F-4D97-AF65-F5344CB8AC3E}">
        <p14:creationId xmlns:p14="http://schemas.microsoft.com/office/powerpoint/2010/main" val="17230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ASAP </a:t>
            </a:r>
            <a:r>
              <a:rPr lang="mr-IN" dirty="0" smtClean="0"/>
              <a:t>–</a:t>
            </a:r>
            <a:r>
              <a:rPr lang="en-US" dirty="0" smtClean="0"/>
              <a:t> Feature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OpenSMILE</a:t>
            </a:r>
            <a:r>
              <a:rPr lang="en-US" dirty="0" smtClean="0"/>
              <a:t> to extract features from a sliding window over the audio </a:t>
            </a:r>
            <a:r>
              <a:rPr lang="en-US" dirty="0" smtClean="0"/>
              <a:t>signal</a:t>
            </a:r>
          </a:p>
          <a:p>
            <a:r>
              <a:rPr lang="en-US" dirty="0" smtClean="0"/>
              <a:t>Same INTERSPEECH feature set as ASAP</a:t>
            </a:r>
            <a:endParaRPr lang="en-US" dirty="0" smtClean="0"/>
          </a:p>
          <a:p>
            <a:r>
              <a:rPr lang="en-US" dirty="0" smtClean="0"/>
              <a:t>Can change sliding window settings</a:t>
            </a:r>
          </a:p>
          <a:p>
            <a:pPr lvl="1"/>
            <a:r>
              <a:rPr lang="en-US" dirty="0" smtClean="0"/>
              <a:t>Default 5 seconds, no overlap</a:t>
            </a:r>
          </a:p>
          <a:p>
            <a:r>
              <a:rPr lang="en-US" dirty="0" smtClean="0"/>
              <a:t>Produces sequence of acoustic features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ASAP </a:t>
            </a:r>
            <a:r>
              <a:rPr lang="mr-IN" dirty="0" smtClean="0"/>
              <a:t>–</a:t>
            </a:r>
            <a:r>
              <a:rPr lang="en-US" dirty="0" smtClean="0"/>
              <a:t> Model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Trains a basic Bidirectional Long Short Term Memory network (BLSTM) on feature sequences</a:t>
            </a:r>
          </a:p>
          <a:p>
            <a:r>
              <a:rPr lang="en-US" dirty="0" smtClean="0"/>
              <a:t>LSTMs have shown to perform well in the sequence/time-series domain</a:t>
            </a:r>
          </a:p>
          <a:p>
            <a:pPr lvl="1"/>
            <a:r>
              <a:rPr lang="en-US" sz="2400" dirty="0" smtClean="0"/>
              <a:t>H </a:t>
            </a:r>
            <a:r>
              <a:rPr lang="en-US" sz="2400" dirty="0" err="1" smtClean="0"/>
              <a:t>Harutyunyan</a:t>
            </a:r>
            <a:r>
              <a:rPr lang="en-US" sz="2400" dirty="0" smtClean="0"/>
              <a:t>. Top 10 finisher in </a:t>
            </a:r>
            <a:r>
              <a:rPr lang="en-US" sz="2400" dirty="0" err="1" smtClean="0"/>
              <a:t>TopCoder</a:t>
            </a:r>
            <a:r>
              <a:rPr lang="en-US" sz="2400" dirty="0" smtClean="0"/>
              <a:t> audio signal classification competition</a:t>
            </a:r>
          </a:p>
          <a:p>
            <a:pPr lvl="1"/>
            <a:r>
              <a:rPr lang="en-US" sz="2400" dirty="0" err="1"/>
              <a:t>Chernykh</a:t>
            </a:r>
            <a:r>
              <a:rPr lang="en-US" sz="2400" dirty="0"/>
              <a:t> (2017). Emotion Recognition From Speech With Recurrent Neural Networks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dirty="0" smtClean="0"/>
              <a:t>LSTM was implemented in </a:t>
            </a:r>
            <a:r>
              <a:rPr lang="en-US" dirty="0" err="1" smtClean="0"/>
              <a:t>Lasagne</a:t>
            </a:r>
            <a:r>
              <a:rPr lang="en-US" dirty="0" smtClean="0"/>
              <a:t>, a Python deep learning library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Previous Works</a:t>
            </a:r>
          </a:p>
          <a:p>
            <a:r>
              <a:rPr lang="en-US" dirty="0" smtClean="0"/>
              <a:t>ASAP and Deep ASAP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Experiments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Datasets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Experiment Design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/>
              <a:t>Conclusions and Future Works</a:t>
            </a:r>
          </a:p>
        </p:txBody>
      </p:sp>
    </p:spTree>
    <p:extLst>
      <p:ext uri="{BB962C8B-B14F-4D97-AF65-F5344CB8AC3E}">
        <p14:creationId xmlns:p14="http://schemas.microsoft.com/office/powerpoint/2010/main" val="11508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-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YouTube dataset from </a:t>
            </a:r>
            <a:r>
              <a:rPr lang="en-US" dirty="0" err="1" smtClean="0"/>
              <a:t>Morency</a:t>
            </a:r>
            <a:endParaRPr lang="en-US" dirty="0" smtClean="0"/>
          </a:p>
          <a:p>
            <a:pPr lvl="1"/>
            <a:r>
              <a:rPr lang="en-US" dirty="0" smtClean="0"/>
              <a:t>Kept only videos with positive or negative sentiment</a:t>
            </a:r>
          </a:p>
          <a:p>
            <a:pPr lvl="1"/>
            <a:r>
              <a:rPr lang="en-US" dirty="0" smtClean="0"/>
              <a:t>27 videos with a total of 169 utterances</a:t>
            </a:r>
          </a:p>
          <a:p>
            <a:r>
              <a:rPr lang="en-US" dirty="0" smtClean="0"/>
              <a:t>Penske phone conversations</a:t>
            </a:r>
          </a:p>
          <a:p>
            <a:pPr lvl="1"/>
            <a:r>
              <a:rPr lang="en-US" dirty="0" smtClean="0"/>
              <a:t>Labeled as positive if a meeting was obtained, negative otherwise</a:t>
            </a:r>
          </a:p>
          <a:p>
            <a:pPr lvl="1"/>
            <a:r>
              <a:rPr lang="en-US" dirty="0" smtClean="0"/>
              <a:t>145 calls with a total of 2943 utterances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- Datasets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178237"/>
              </p:ext>
            </p:extLst>
          </p:nvPr>
        </p:nvGraphicFramePr>
        <p:xfrm>
          <a:off x="1280160" y="2132634"/>
          <a:ext cx="658368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Penske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Utterances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1499</a:t>
                      </a: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YouTube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Videos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Utterances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5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Penske and YouTube datasets were put through both pipelines</a:t>
            </a:r>
          </a:p>
          <a:p>
            <a:r>
              <a:rPr lang="en-US" dirty="0" smtClean="0"/>
              <a:t>Both models from ASAP were tested</a:t>
            </a:r>
          </a:p>
          <a:p>
            <a:r>
              <a:rPr lang="en-US" dirty="0" smtClean="0"/>
              <a:t>LSTM from Deep ASAP was tested</a:t>
            </a:r>
          </a:p>
          <a:p>
            <a:r>
              <a:rPr lang="en-US" dirty="0" smtClean="0"/>
              <a:t>Training and validation </a:t>
            </a:r>
            <a:r>
              <a:rPr lang="en-US" dirty="0" smtClean="0"/>
              <a:t>was done in leave-one-group-out fashion</a:t>
            </a:r>
          </a:p>
          <a:p>
            <a:r>
              <a:rPr lang="en-US" dirty="0" smtClean="0"/>
              <a:t>Input data was shuffled</a:t>
            </a:r>
          </a:p>
          <a:p>
            <a:r>
              <a:rPr lang="en-US" dirty="0" smtClean="0"/>
              <a:t>Hyper parameters for each model were varied</a:t>
            </a:r>
          </a:p>
          <a:p>
            <a:r>
              <a:rPr lang="en-US" dirty="0" smtClean="0"/>
              <a:t>All random seeds set for reproducibility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Previous Works</a:t>
            </a:r>
          </a:p>
          <a:p>
            <a:r>
              <a:rPr lang="en-US" dirty="0" smtClean="0"/>
              <a:t>ASAP and Deep ASAP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Results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YouTube Dataset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Penske Dataset</a:t>
            </a:r>
          </a:p>
          <a:p>
            <a:r>
              <a:rPr lang="en-US" dirty="0"/>
              <a:t>Conclusions and Future Works</a:t>
            </a:r>
          </a:p>
        </p:txBody>
      </p:sp>
    </p:spTree>
    <p:extLst>
      <p:ext uri="{BB962C8B-B14F-4D97-AF65-F5344CB8AC3E}">
        <p14:creationId xmlns:p14="http://schemas.microsoft.com/office/powerpoint/2010/main" val="18364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7381"/>
          </a:xfrm>
        </p:spPr>
        <p:txBody>
          <a:bodyPr/>
          <a:lstStyle/>
          <a:p>
            <a:r>
              <a:rPr lang="en-US" dirty="0" smtClean="0"/>
              <a:t>HMM: 70.37% accuracy</a:t>
            </a:r>
          </a:p>
          <a:p>
            <a:r>
              <a:rPr lang="en-US" dirty="0" smtClean="0"/>
              <a:t>Random </a:t>
            </a:r>
            <a:r>
              <a:rPr lang="en-US" dirty="0" err="1" smtClean="0"/>
              <a:t>Forsest</a:t>
            </a:r>
            <a:r>
              <a:rPr lang="en-US" dirty="0" smtClean="0"/>
              <a:t>: 70.37% accuracy</a:t>
            </a:r>
          </a:p>
          <a:p>
            <a:r>
              <a:rPr lang="en-US" dirty="0" smtClean="0"/>
              <a:t>LSTM: 51.85%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and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ASAP (Audio Sentiment Analysis Pipeline)</a:t>
            </a:r>
          </a:p>
          <a:p>
            <a:pPr lvl="1"/>
            <a:r>
              <a:rPr lang="en-US" dirty="0" smtClean="0"/>
              <a:t>End-to-end pipeline that automates the sentiment analysis process</a:t>
            </a:r>
          </a:p>
          <a:p>
            <a:pPr lvl="1"/>
            <a:r>
              <a:rPr lang="en-US" dirty="0" smtClean="0"/>
              <a:t>Can use a variety of classical machine learning methods for sentiment classification</a:t>
            </a:r>
          </a:p>
          <a:p>
            <a:pPr lvl="1"/>
            <a:r>
              <a:rPr lang="en-US" dirty="0" smtClean="0"/>
              <a:t>Easily extendible to various use cases</a:t>
            </a:r>
          </a:p>
          <a:p>
            <a:r>
              <a:rPr lang="en-US" dirty="0" smtClean="0"/>
              <a:t>Deep ASAP</a:t>
            </a:r>
          </a:p>
          <a:p>
            <a:pPr lvl="1"/>
            <a:r>
              <a:rPr lang="en-US" dirty="0" smtClean="0"/>
              <a:t>Same features as ASAP but uses a deep recurrent neural net for classification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mr-IN" dirty="0" smtClean="0"/>
              <a:t>–</a:t>
            </a:r>
            <a:r>
              <a:rPr lang="en-US" dirty="0" smtClean="0"/>
              <a:t> YouTube </a:t>
            </a:r>
            <a:r>
              <a:rPr lang="mr-IN" dirty="0" smtClean="0"/>
              <a:t>–</a:t>
            </a:r>
            <a:r>
              <a:rPr lang="en-US" dirty="0" smtClean="0"/>
              <a:t> HMM </a:t>
            </a:r>
            <a:r>
              <a:rPr lang="mr-IN" dirty="0" smtClean="0"/>
              <a:t>–</a:t>
            </a:r>
            <a:r>
              <a:rPr lang="en-US" dirty="0" smtClean="0"/>
              <a:t> 70%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27981"/>
            <a:ext cx="5181600" cy="4470400"/>
          </a:xfrm>
        </p:spPr>
      </p:pic>
    </p:spTree>
    <p:extLst>
      <p:ext uri="{BB962C8B-B14F-4D97-AF65-F5344CB8AC3E}">
        <p14:creationId xmlns:p14="http://schemas.microsoft.com/office/powerpoint/2010/main" val="9870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</a:t>
            </a:r>
            <a:r>
              <a:rPr lang="mr-IN" dirty="0" smtClean="0"/>
              <a:t>–</a:t>
            </a:r>
            <a:r>
              <a:rPr lang="en-US" dirty="0" smtClean="0"/>
              <a:t> YouTube </a:t>
            </a:r>
            <a:r>
              <a:rPr lang="mr-IN" dirty="0" smtClean="0"/>
              <a:t>–</a:t>
            </a:r>
            <a:r>
              <a:rPr lang="en-US" dirty="0" smtClean="0"/>
              <a:t> RF </a:t>
            </a:r>
            <a:r>
              <a:rPr lang="mr-IN" dirty="0" smtClean="0"/>
              <a:t>–</a:t>
            </a:r>
            <a:r>
              <a:rPr lang="en-US" dirty="0" smtClean="0"/>
              <a:t> 70%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27981"/>
            <a:ext cx="5181600" cy="4470400"/>
          </a:xfrm>
        </p:spPr>
      </p:pic>
    </p:spTree>
    <p:extLst>
      <p:ext uri="{BB962C8B-B14F-4D97-AF65-F5344CB8AC3E}">
        <p14:creationId xmlns:p14="http://schemas.microsoft.com/office/powerpoint/2010/main" val="11073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mr-IN" dirty="0" smtClean="0"/>
              <a:t>–</a:t>
            </a:r>
            <a:r>
              <a:rPr lang="en-US" dirty="0" smtClean="0"/>
              <a:t> YouTube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LSTM </a:t>
            </a:r>
            <a:r>
              <a:rPr lang="mr-IN" dirty="0" smtClean="0"/>
              <a:t>–</a:t>
            </a:r>
            <a:r>
              <a:rPr lang="en-US" dirty="0" smtClean="0"/>
              <a:t> 51%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27981"/>
            <a:ext cx="5181600" cy="4470400"/>
          </a:xfrm>
        </p:spPr>
      </p:pic>
    </p:spTree>
    <p:extLst>
      <p:ext uri="{BB962C8B-B14F-4D97-AF65-F5344CB8AC3E}">
        <p14:creationId xmlns:p14="http://schemas.microsoft.com/office/powerpoint/2010/main" val="9384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mr-IN" dirty="0" smtClean="0"/>
              <a:t>–</a:t>
            </a:r>
            <a:r>
              <a:rPr lang="en-US" dirty="0" smtClean="0"/>
              <a:t> Call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HMM: 60.41% accuracy</a:t>
            </a:r>
          </a:p>
          <a:p>
            <a:r>
              <a:rPr lang="en-US" dirty="0" smtClean="0"/>
              <a:t>Random Forest: 61.11% accuracy</a:t>
            </a:r>
          </a:p>
          <a:p>
            <a:r>
              <a:rPr lang="en-US" dirty="0" smtClean="0"/>
              <a:t>LSTM: 62.93% accuracy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mr-IN" dirty="0" smtClean="0"/>
              <a:t>–</a:t>
            </a:r>
            <a:r>
              <a:rPr lang="en-US" dirty="0" smtClean="0"/>
              <a:t> Penske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HMM </a:t>
            </a:r>
            <a:r>
              <a:rPr lang="mr-IN" dirty="0" smtClean="0"/>
              <a:t>–</a:t>
            </a:r>
            <a:r>
              <a:rPr lang="en-US" dirty="0" smtClean="0"/>
              <a:t> 60%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1621631"/>
            <a:ext cx="5194300" cy="4483100"/>
          </a:xfrm>
        </p:spPr>
      </p:pic>
    </p:spTree>
    <p:extLst>
      <p:ext uri="{BB962C8B-B14F-4D97-AF65-F5344CB8AC3E}">
        <p14:creationId xmlns:p14="http://schemas.microsoft.com/office/powerpoint/2010/main" val="9611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mr-IN" dirty="0" smtClean="0"/>
              <a:t>–</a:t>
            </a:r>
            <a:r>
              <a:rPr lang="en-US" dirty="0" smtClean="0"/>
              <a:t> Penske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RF </a:t>
            </a:r>
            <a:r>
              <a:rPr lang="mr-IN" dirty="0" smtClean="0"/>
              <a:t>–</a:t>
            </a:r>
            <a:r>
              <a:rPr lang="en-US" dirty="0" smtClean="0"/>
              <a:t> 61%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1621631"/>
            <a:ext cx="5194300" cy="4483100"/>
          </a:xfrm>
        </p:spPr>
      </p:pic>
    </p:spTree>
    <p:extLst>
      <p:ext uri="{BB962C8B-B14F-4D97-AF65-F5344CB8AC3E}">
        <p14:creationId xmlns:p14="http://schemas.microsoft.com/office/powerpoint/2010/main" val="3758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Penske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LSTM </a:t>
            </a:r>
            <a:r>
              <a:rPr lang="mr-IN" dirty="0" smtClean="0"/>
              <a:t>–</a:t>
            </a:r>
            <a:r>
              <a:rPr lang="en-US" dirty="0" smtClean="0"/>
              <a:t> 63%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1621631"/>
            <a:ext cx="5194300" cy="4483100"/>
          </a:xfrm>
        </p:spPr>
      </p:pic>
    </p:spTree>
    <p:extLst>
      <p:ext uri="{BB962C8B-B14F-4D97-AF65-F5344CB8AC3E}">
        <p14:creationId xmlns:p14="http://schemas.microsoft.com/office/powerpoint/2010/main" val="6435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Previous Works</a:t>
            </a:r>
          </a:p>
          <a:p>
            <a:r>
              <a:rPr lang="en-US" dirty="0" smtClean="0"/>
              <a:t>ASAP and Deep ASAP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Conclusions and Future Works</a:t>
            </a:r>
          </a:p>
        </p:txBody>
      </p:sp>
    </p:spTree>
    <p:extLst>
      <p:ext uri="{BB962C8B-B14F-4D97-AF65-F5344CB8AC3E}">
        <p14:creationId xmlns:p14="http://schemas.microsoft.com/office/powerpoint/2010/main" val="11149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from both pipelines were able to produce results in line with recent publications</a:t>
            </a:r>
          </a:p>
          <a:p>
            <a:pPr lvl="1"/>
            <a:r>
              <a:rPr lang="en-US" dirty="0" smtClean="0"/>
              <a:t>However, classification accuracies may not tell the whole story</a:t>
            </a:r>
          </a:p>
          <a:p>
            <a:r>
              <a:rPr lang="en-US" dirty="0" smtClean="0"/>
              <a:t>Automation of pipeline will save researchers time in the future</a:t>
            </a:r>
          </a:p>
          <a:p>
            <a:r>
              <a:rPr lang="en-US" dirty="0" smtClean="0"/>
              <a:t>Can be directly applied to call center sentiment analysis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different deep learning architectures such as CNN</a:t>
            </a:r>
          </a:p>
          <a:p>
            <a:r>
              <a:rPr lang="en-US" dirty="0" smtClean="0"/>
              <a:t>Use combination of models to create ensemble classifier</a:t>
            </a:r>
          </a:p>
          <a:p>
            <a:r>
              <a:rPr lang="en-US" dirty="0" smtClean="0"/>
              <a:t>More accurate automated segmenting</a:t>
            </a:r>
          </a:p>
          <a:p>
            <a:r>
              <a:rPr lang="en-US" dirty="0" smtClean="0"/>
              <a:t>Try classification with more </a:t>
            </a:r>
            <a:r>
              <a:rPr lang="en-US" smtClean="0"/>
              <a:t>balanced dataset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save researchers time </a:t>
            </a:r>
            <a:r>
              <a:rPr lang="mr-IN" dirty="0" smtClean="0"/>
              <a:t>–</a:t>
            </a:r>
            <a:r>
              <a:rPr lang="en-US" dirty="0" smtClean="0"/>
              <a:t> can focus on their models</a:t>
            </a:r>
          </a:p>
          <a:p>
            <a:r>
              <a:rPr lang="en-US" dirty="0" smtClean="0"/>
              <a:t>Able to apply pipelines to several application areas</a:t>
            </a:r>
          </a:p>
          <a:p>
            <a:r>
              <a:rPr lang="en-US" dirty="0" smtClean="0"/>
              <a:t>Can these methods use acoustic features to accurately predict if a salesperson will successfully schedule a sales meeting from a cold call?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_PPT_std_newbg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1967"/>
            <a:ext cx="8229600" cy="3654614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Thank you!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Previous Works</a:t>
            </a:r>
          </a:p>
          <a:p>
            <a:r>
              <a:rPr lang="en-US" dirty="0" smtClean="0"/>
              <a:t>ASAP and Deep ASAP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/>
              <a:t>Conclusions and Future Works</a:t>
            </a:r>
          </a:p>
        </p:txBody>
      </p:sp>
    </p:spTree>
    <p:extLst>
      <p:ext uri="{BB962C8B-B14F-4D97-AF65-F5344CB8AC3E}">
        <p14:creationId xmlns:p14="http://schemas.microsoft.com/office/powerpoint/2010/main" val="89508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Background and Previous Works</a:t>
            </a:r>
          </a:p>
          <a:p>
            <a:r>
              <a:rPr lang="en-US" dirty="0" smtClean="0"/>
              <a:t>ASAP and Deep ASAP</a:t>
            </a:r>
          </a:p>
          <a:p>
            <a:r>
              <a:rPr lang="en-US" dirty="0" smtClean="0"/>
              <a:t>Experiments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/>
              <a:t>Conclusions and Future Works</a:t>
            </a:r>
          </a:p>
        </p:txBody>
      </p:sp>
    </p:spTree>
    <p:extLst>
      <p:ext uri="{BB962C8B-B14F-4D97-AF65-F5344CB8AC3E}">
        <p14:creationId xmlns:p14="http://schemas.microsoft.com/office/powerpoint/2010/main" val="6250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Sentiment analysis </a:t>
            </a:r>
            <a:r>
              <a:rPr lang="mr-IN" dirty="0" smtClean="0"/>
              <a:t>–</a:t>
            </a:r>
            <a:r>
              <a:rPr lang="en-US" dirty="0" smtClean="0"/>
              <a:t> identifying a person’s attitude towards something through computational methods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“That red car is awesome!” ✅</a:t>
            </a:r>
          </a:p>
          <a:p>
            <a:pPr lvl="1"/>
            <a:r>
              <a:rPr lang="en-US" dirty="0" smtClean="0"/>
              <a:t>“The blue car is ugly.” ❌</a:t>
            </a:r>
          </a:p>
          <a:p>
            <a:pPr lvl="1"/>
            <a:r>
              <a:rPr lang="en-US" dirty="0" smtClean="0"/>
              <a:t>“I really like you!” ❓❓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Audio sentiment analysis used to be done by transcribing audio into text </a:t>
            </a:r>
          </a:p>
          <a:p>
            <a:pPr lvl="1"/>
            <a:r>
              <a:rPr lang="en-US" sz="2400" dirty="0" err="1"/>
              <a:t>Lakshmish</a:t>
            </a:r>
            <a:r>
              <a:rPr lang="en-US" sz="2400" dirty="0"/>
              <a:t> </a:t>
            </a:r>
            <a:r>
              <a:rPr lang="en-US" sz="2400" dirty="0" smtClean="0"/>
              <a:t>Kaushik, </a:t>
            </a:r>
            <a:r>
              <a:rPr lang="en-US" sz="2400" dirty="0"/>
              <a:t>“Sentiment extraction from natural audio streams,” in ICASSP. IEEE, 2013</a:t>
            </a:r>
            <a:r>
              <a:rPr lang="en-US" sz="1000" dirty="0"/>
              <a:t>.</a:t>
            </a:r>
          </a:p>
          <a:p>
            <a:r>
              <a:rPr lang="en-US" dirty="0" smtClean="0"/>
              <a:t>Requires accurate transcription and large database of tagged </a:t>
            </a:r>
            <a:r>
              <a:rPr lang="en-US" dirty="0" smtClean="0"/>
              <a:t>words</a:t>
            </a:r>
          </a:p>
          <a:p>
            <a:r>
              <a:rPr lang="en-US" dirty="0" smtClean="0"/>
              <a:t>IBM Watson currently uses this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2011 </a:t>
            </a:r>
            <a:r>
              <a:rPr lang="en-US" dirty="0" err="1" smtClean="0"/>
              <a:t>Morency</a:t>
            </a:r>
            <a:r>
              <a:rPr lang="en-US" dirty="0" smtClean="0"/>
              <a:t> used acoustic features extracted from audio to classify sentiment</a:t>
            </a:r>
          </a:p>
          <a:p>
            <a:pPr lvl="1"/>
            <a:r>
              <a:rPr lang="en-US" sz="2400" dirty="0"/>
              <a:t>Louis-Philippe </a:t>
            </a:r>
            <a:r>
              <a:rPr lang="en-US" sz="2400" dirty="0" err="1" smtClean="0"/>
              <a:t>Morency</a:t>
            </a:r>
            <a:r>
              <a:rPr lang="en-US" sz="2400" dirty="0" smtClean="0"/>
              <a:t>. </a:t>
            </a:r>
            <a:r>
              <a:rPr lang="en-US" sz="2400" dirty="0"/>
              <a:t>Towards multimodal sentiment analysis: harvesting opinions from the web</a:t>
            </a:r>
            <a:r>
              <a:rPr lang="en-US" sz="2400" dirty="0" smtClean="0"/>
              <a:t>.</a:t>
            </a:r>
            <a:r>
              <a:rPr lang="en-US" sz="2400" dirty="0"/>
              <a:t> (ICMI </a:t>
            </a:r>
            <a:r>
              <a:rPr lang="en-US" sz="2400" dirty="0" smtClean="0"/>
              <a:t>'11)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Used a Hidden Markov Model to classify sentiment of 47 YouTube </a:t>
            </a:r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3 class problem</a:t>
            </a:r>
            <a:endParaRPr lang="en-US" dirty="0" smtClean="0"/>
          </a:p>
          <a:p>
            <a:r>
              <a:rPr lang="en-US" dirty="0" smtClean="0"/>
              <a:t>Achieved 55%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C4C4C"/>
      </a:dk2>
      <a:lt2>
        <a:srgbClr val="F1B82D"/>
      </a:lt2>
      <a:accent1>
        <a:srgbClr val="666666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1243</Words>
  <Application>Microsoft Macintosh PowerPoint</Application>
  <PresentationFormat>On-screen Show (4:3)</PresentationFormat>
  <Paragraphs>237</Paragraphs>
  <Slides>40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Calibri</vt:lpstr>
      <vt:lpstr>Helvetica</vt:lpstr>
      <vt:lpstr>Mangal</vt:lpstr>
      <vt:lpstr>Arial</vt:lpstr>
      <vt:lpstr>Office Theme</vt:lpstr>
      <vt:lpstr>ASAP and Deep ASAP: End-to-End Audio Sentiment Analysis Pipelines </vt:lpstr>
      <vt:lpstr>Current Problem</vt:lpstr>
      <vt:lpstr>Solution and Contributions</vt:lpstr>
      <vt:lpstr>Motivations</vt:lpstr>
      <vt:lpstr>Roadmap</vt:lpstr>
      <vt:lpstr>Roadmap</vt:lpstr>
      <vt:lpstr>Background</vt:lpstr>
      <vt:lpstr>Previous Works</vt:lpstr>
      <vt:lpstr>Previous Works</vt:lpstr>
      <vt:lpstr>Previous Works</vt:lpstr>
      <vt:lpstr>Previous Works</vt:lpstr>
      <vt:lpstr>Roadmap</vt:lpstr>
      <vt:lpstr>Problem Redefinition</vt:lpstr>
      <vt:lpstr>Current Methodology</vt:lpstr>
      <vt:lpstr>ASAP - Design</vt:lpstr>
      <vt:lpstr>ASAP - Input</vt:lpstr>
      <vt:lpstr>ASAP - Preprocessing</vt:lpstr>
      <vt:lpstr>ASAP - Feature Extraction</vt:lpstr>
      <vt:lpstr>ASAP - Model Training </vt:lpstr>
      <vt:lpstr>ASAP – Classification/Validation</vt:lpstr>
      <vt:lpstr>Deep ASAP - Design</vt:lpstr>
      <vt:lpstr>Deep ASAP – Feature Extraction</vt:lpstr>
      <vt:lpstr>Deep ASAP – Model Training</vt:lpstr>
      <vt:lpstr>Roadmap</vt:lpstr>
      <vt:lpstr>Experiments - Datasets</vt:lpstr>
      <vt:lpstr>Experiments - Datasets</vt:lpstr>
      <vt:lpstr>Experiments</vt:lpstr>
      <vt:lpstr>Roadmap</vt:lpstr>
      <vt:lpstr>Results - YouTube</vt:lpstr>
      <vt:lpstr>Results – YouTube – HMM – 70%</vt:lpstr>
      <vt:lpstr>Results – YouTube – RF – 70%</vt:lpstr>
      <vt:lpstr>Results – YouTube – LSTM – 51%</vt:lpstr>
      <vt:lpstr>Results – Call Center</vt:lpstr>
      <vt:lpstr>Results – Penske – HMM – 60%  </vt:lpstr>
      <vt:lpstr>Results – Penske – RF – 61%</vt:lpstr>
      <vt:lpstr>Results Penske – LSTM – 63% </vt:lpstr>
      <vt:lpstr>Roadmap</vt:lpstr>
      <vt:lpstr>Conclusions</vt:lpstr>
      <vt:lpstr>Future Works</vt:lpstr>
      <vt:lpstr>Thank you!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 VanSciver</dc:creator>
  <cp:lastModifiedBy>Wells, Avery O. (MU-Student)</cp:lastModifiedBy>
  <cp:revision>51</cp:revision>
  <dcterms:created xsi:type="dcterms:W3CDTF">2014-06-09T16:21:09Z</dcterms:created>
  <dcterms:modified xsi:type="dcterms:W3CDTF">2017-07-28T07:01:00Z</dcterms:modified>
</cp:coreProperties>
</file>